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80" r:id="rId3"/>
    <p:sldId id="281" r:id="rId4"/>
    <p:sldId id="257" r:id="rId5"/>
    <p:sldId id="258" r:id="rId6"/>
    <p:sldId id="259" r:id="rId7"/>
    <p:sldId id="261" r:id="rId8"/>
    <p:sldId id="262" r:id="rId9"/>
    <p:sldId id="263" r:id="rId10"/>
    <p:sldId id="282" r:id="rId11"/>
    <p:sldId id="264" r:id="rId12"/>
    <p:sldId id="265" r:id="rId13"/>
    <p:sldId id="266" r:id="rId14"/>
    <p:sldId id="267" r:id="rId15"/>
    <p:sldId id="268" r:id="rId16"/>
    <p:sldId id="283" r:id="rId17"/>
    <p:sldId id="269" r:id="rId18"/>
    <p:sldId id="270" r:id="rId19"/>
    <p:sldId id="271" r:id="rId20"/>
    <p:sldId id="272" r:id="rId21"/>
    <p:sldId id="273" r:id="rId22"/>
    <p:sldId id="274" r:id="rId23"/>
    <p:sldId id="275" r:id="rId24"/>
    <p:sldId id="276" r:id="rId25"/>
    <p:sldId id="277" r:id="rId26"/>
    <p:sldId id="278" r:id="rId27"/>
    <p:sldId id="279" r:id="rId28"/>
    <p:sldId id="284" r:id="rId29"/>
  </p:sldIdLst>
  <p:sldSz cx="9144000" cy="5143500" type="screen16x9"/>
  <p:notesSz cx="6858000" cy="9144000"/>
  <p:custShowLst>
    <p:custShow name="Mandates and DMPs" id="0">
      <p:sldLst>
        <p:sld r:id="rId4"/>
        <p:sld r:id="rId5"/>
        <p:sld r:id="rId6"/>
        <p:sld r:id="rId7"/>
        <p:sld r:id="rId8"/>
        <p:sld r:id="rId9"/>
        <p:sld r:id="rId10"/>
      </p:sldLst>
    </p:custShow>
    <p:custShow name="File Naming and Metadata" id="1">
      <p:sldLst>
        <p:sld r:id="rId11"/>
        <p:sld r:id="rId12"/>
        <p:sld r:id="rId13"/>
        <p:sld r:id="rId14"/>
        <p:sld r:id="rId15"/>
        <p:sld r:id="rId16"/>
      </p:sldLst>
    </p:custShow>
    <p:custShow name="Sharing, Storage, and Security" id="2">
      <p:sldLst>
        <p:sld r:id="rId17"/>
        <p:sld r:id="rId18"/>
        <p:sld r:id="rId19"/>
        <p:sld r:id="rId20"/>
        <p:sld r:id="rId21"/>
        <p:sld r:id="rId22"/>
        <p:sld r:id="rId23"/>
        <p:sld r:id="rId24"/>
        <p:sld r:id="rId25"/>
        <p:sld r:id="rId26"/>
        <p:sld r:id="rId27"/>
        <p:sld r:id="rId28"/>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21" d="100"/>
          <a:sy n="221" d="100"/>
        </p:scale>
        <p:origin x="-120" y="-3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1274C-722A-4EBE-AE37-CAE56312C4C8}" type="datetimeFigureOut">
              <a:rPr lang="en-US"/>
              <a:t>8/13/15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DBD2-60BE-442F-B5B7-0E75C7AD85E6}" type="slidenum">
              <a:rPr lang="en-US"/>
              <a:t>‹#›</a:t>
            </a:fld>
            <a:endParaRPr lang="en-US"/>
          </a:p>
        </p:txBody>
      </p:sp>
    </p:spTree>
    <p:extLst>
      <p:ext uri="{BB962C8B-B14F-4D97-AF65-F5344CB8AC3E}">
        <p14:creationId xmlns:p14="http://schemas.microsoft.com/office/powerpoint/2010/main" val="174947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a:t>
            </a:fld>
            <a:endParaRPr lang="en-US"/>
          </a:p>
        </p:txBody>
      </p:sp>
    </p:spTree>
    <p:extLst>
      <p:ext uri="{BB962C8B-B14F-4D97-AF65-F5344CB8AC3E}">
        <p14:creationId xmlns:p14="http://schemas.microsoft.com/office/powerpoint/2010/main" val="356651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10</a:t>
            </a:fld>
            <a:endParaRPr lang="en-US"/>
          </a:p>
        </p:txBody>
      </p:sp>
    </p:spTree>
    <p:extLst>
      <p:ext uri="{BB962C8B-B14F-4D97-AF65-F5344CB8AC3E}">
        <p14:creationId xmlns:p14="http://schemas.microsoft.com/office/powerpoint/2010/main" val="219553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11</a:t>
            </a:fld>
            <a:endParaRPr lang="en-US"/>
          </a:p>
        </p:txBody>
      </p:sp>
    </p:spTree>
    <p:extLst>
      <p:ext uri="{BB962C8B-B14F-4D97-AF65-F5344CB8AC3E}">
        <p14:creationId xmlns:p14="http://schemas.microsoft.com/office/powerpoint/2010/main" val="183229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12</a:t>
            </a:fld>
            <a:endParaRPr lang="en-US"/>
          </a:p>
        </p:txBody>
      </p:sp>
    </p:spTree>
    <p:extLst>
      <p:ext uri="{BB962C8B-B14F-4D97-AF65-F5344CB8AC3E}">
        <p14:creationId xmlns:p14="http://schemas.microsoft.com/office/powerpoint/2010/main" val="278252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13</a:t>
            </a:fld>
            <a:endParaRPr lang="en-US"/>
          </a:p>
        </p:txBody>
      </p:sp>
    </p:spTree>
    <p:extLst>
      <p:ext uri="{BB962C8B-B14F-4D97-AF65-F5344CB8AC3E}">
        <p14:creationId xmlns:p14="http://schemas.microsoft.com/office/powerpoint/2010/main" val="404476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14</a:t>
            </a:fld>
            <a:endParaRPr lang="en-US"/>
          </a:p>
        </p:txBody>
      </p:sp>
    </p:spTree>
    <p:extLst>
      <p:ext uri="{BB962C8B-B14F-4D97-AF65-F5344CB8AC3E}">
        <p14:creationId xmlns:p14="http://schemas.microsoft.com/office/powerpoint/2010/main" val="174240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15</a:t>
            </a:fld>
            <a:endParaRPr lang="en-US"/>
          </a:p>
        </p:txBody>
      </p:sp>
    </p:spTree>
    <p:extLst>
      <p:ext uri="{BB962C8B-B14F-4D97-AF65-F5344CB8AC3E}">
        <p14:creationId xmlns:p14="http://schemas.microsoft.com/office/powerpoint/2010/main" val="299460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16</a:t>
            </a:fld>
            <a:endParaRPr lang="en-US"/>
          </a:p>
        </p:txBody>
      </p:sp>
    </p:spTree>
    <p:extLst>
      <p:ext uri="{BB962C8B-B14F-4D97-AF65-F5344CB8AC3E}">
        <p14:creationId xmlns:p14="http://schemas.microsoft.com/office/powerpoint/2010/main" val="121374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17</a:t>
            </a:fld>
            <a:endParaRPr lang="en-US"/>
          </a:p>
        </p:txBody>
      </p:sp>
    </p:spTree>
    <p:extLst>
      <p:ext uri="{BB962C8B-B14F-4D97-AF65-F5344CB8AC3E}">
        <p14:creationId xmlns:p14="http://schemas.microsoft.com/office/powerpoint/2010/main" val="52932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18</a:t>
            </a:fld>
            <a:endParaRPr lang="en-US"/>
          </a:p>
        </p:txBody>
      </p:sp>
    </p:spTree>
    <p:extLst>
      <p:ext uri="{BB962C8B-B14F-4D97-AF65-F5344CB8AC3E}">
        <p14:creationId xmlns:p14="http://schemas.microsoft.com/office/powerpoint/2010/main" val="182965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19</a:t>
            </a:fld>
            <a:endParaRPr lang="en-US"/>
          </a:p>
        </p:txBody>
      </p:sp>
    </p:spTree>
    <p:extLst>
      <p:ext uri="{BB962C8B-B14F-4D97-AF65-F5344CB8AC3E}">
        <p14:creationId xmlns:p14="http://schemas.microsoft.com/office/powerpoint/2010/main" val="180118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2</a:t>
            </a:fld>
            <a:endParaRPr lang="en-US"/>
          </a:p>
        </p:txBody>
      </p:sp>
    </p:spTree>
    <p:extLst>
      <p:ext uri="{BB962C8B-B14F-4D97-AF65-F5344CB8AC3E}">
        <p14:creationId xmlns:p14="http://schemas.microsoft.com/office/powerpoint/2010/main" val="1693767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20</a:t>
            </a:fld>
            <a:endParaRPr lang="en-US"/>
          </a:p>
        </p:txBody>
      </p:sp>
    </p:spTree>
    <p:extLst>
      <p:ext uri="{BB962C8B-B14F-4D97-AF65-F5344CB8AC3E}">
        <p14:creationId xmlns:p14="http://schemas.microsoft.com/office/powerpoint/2010/main" val="348881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21</a:t>
            </a:fld>
            <a:endParaRPr lang="en-US"/>
          </a:p>
        </p:txBody>
      </p:sp>
    </p:spTree>
    <p:extLst>
      <p:ext uri="{BB962C8B-B14F-4D97-AF65-F5344CB8AC3E}">
        <p14:creationId xmlns:p14="http://schemas.microsoft.com/office/powerpoint/2010/main" val="322052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22</a:t>
            </a:fld>
            <a:endParaRPr lang="en-US"/>
          </a:p>
        </p:txBody>
      </p:sp>
    </p:spTree>
    <p:extLst>
      <p:ext uri="{BB962C8B-B14F-4D97-AF65-F5344CB8AC3E}">
        <p14:creationId xmlns:p14="http://schemas.microsoft.com/office/powerpoint/2010/main" val="11981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23</a:t>
            </a:fld>
            <a:endParaRPr lang="en-US"/>
          </a:p>
        </p:txBody>
      </p:sp>
    </p:spTree>
    <p:extLst>
      <p:ext uri="{BB962C8B-B14F-4D97-AF65-F5344CB8AC3E}">
        <p14:creationId xmlns:p14="http://schemas.microsoft.com/office/powerpoint/2010/main" val="675124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24</a:t>
            </a:fld>
            <a:endParaRPr lang="en-US"/>
          </a:p>
        </p:txBody>
      </p:sp>
    </p:spTree>
    <p:extLst>
      <p:ext uri="{BB962C8B-B14F-4D97-AF65-F5344CB8AC3E}">
        <p14:creationId xmlns:p14="http://schemas.microsoft.com/office/powerpoint/2010/main" val="328730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3</a:t>
            </a:fld>
            <a:endParaRPr lang="en-US"/>
          </a:p>
        </p:txBody>
      </p:sp>
    </p:spTree>
    <p:extLst>
      <p:ext uri="{BB962C8B-B14F-4D97-AF65-F5344CB8AC3E}">
        <p14:creationId xmlns:p14="http://schemas.microsoft.com/office/powerpoint/2010/main" val="405838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NIH required data sharing in 2003 and sharing publications in 2005.  Revised policy in 2008.  This may be old news to some departments - so if your department does lots of NIH, tweak appropriatelly.</a:t>
            </a:r>
          </a:p>
        </p:txBody>
      </p:sp>
      <p:sp>
        <p:nvSpPr>
          <p:cNvPr id="4" name="Slide Number Placeholder 3"/>
          <p:cNvSpPr>
            <a:spLocks noGrp="1"/>
          </p:cNvSpPr>
          <p:nvPr>
            <p:ph type="sldNum" sz="quarter" idx="10"/>
          </p:nvPr>
        </p:nvSpPr>
        <p:spPr/>
        <p:txBody>
          <a:bodyPr/>
          <a:lstStyle/>
          <a:p>
            <a:fld id="{DFA4DBD2-60BE-442F-B5B7-0E75C7AD85E6}" type="slidenum">
              <a:rPr lang="en-US"/>
              <a:t>4</a:t>
            </a:fld>
            <a:endParaRPr lang="en-US"/>
          </a:p>
        </p:txBody>
      </p:sp>
    </p:spTree>
    <p:extLst>
      <p:ext uri="{BB962C8B-B14F-4D97-AF65-F5344CB8AC3E}">
        <p14:creationId xmlns:p14="http://schemas.microsoft.com/office/powerpoint/2010/main" val="93119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5</a:t>
            </a:fld>
            <a:endParaRPr lang="en-US"/>
          </a:p>
        </p:txBody>
      </p:sp>
    </p:spTree>
    <p:extLst>
      <p:ext uri="{BB962C8B-B14F-4D97-AF65-F5344CB8AC3E}">
        <p14:creationId xmlns:p14="http://schemas.microsoft.com/office/powerpoint/2010/main" val="218104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6</a:t>
            </a:fld>
            <a:endParaRPr lang="en-US"/>
          </a:p>
        </p:txBody>
      </p:sp>
    </p:spTree>
    <p:extLst>
      <p:ext uri="{BB962C8B-B14F-4D97-AF65-F5344CB8AC3E}">
        <p14:creationId xmlns:p14="http://schemas.microsoft.com/office/powerpoint/2010/main" val="124558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7</a:t>
            </a:fld>
            <a:endParaRPr lang="en-US"/>
          </a:p>
        </p:txBody>
      </p:sp>
    </p:spTree>
    <p:extLst>
      <p:ext uri="{BB962C8B-B14F-4D97-AF65-F5344CB8AC3E}">
        <p14:creationId xmlns:p14="http://schemas.microsoft.com/office/powerpoint/2010/main" val="124493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8</a:t>
            </a:fld>
            <a:endParaRPr lang="en-US"/>
          </a:p>
        </p:txBody>
      </p:sp>
    </p:spTree>
    <p:extLst>
      <p:ext uri="{BB962C8B-B14F-4D97-AF65-F5344CB8AC3E}">
        <p14:creationId xmlns:p14="http://schemas.microsoft.com/office/powerpoint/2010/main" val="429205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DBD2-60BE-442F-B5B7-0E75C7AD85E6}" type="slidenum">
              <a:rPr lang="en-US"/>
              <a:t>9</a:t>
            </a:fld>
            <a:endParaRPr lang="en-US"/>
          </a:p>
        </p:txBody>
      </p:sp>
    </p:spTree>
    <p:extLst>
      <p:ext uri="{BB962C8B-B14F-4D97-AF65-F5344CB8AC3E}">
        <p14:creationId xmlns:p14="http://schemas.microsoft.com/office/powerpoint/2010/main" val="158622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F4EF7-AEA1-0F46-A190-FE1915668D4F}"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230577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F4EF7-AEA1-0F46-A190-FE1915668D4F}"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70526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F4EF7-AEA1-0F46-A190-FE1915668D4F}" type="datetimeFigureOut">
              <a:rPr lang="en-US" smtClean="0"/>
              <a:t>8/13/15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254509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Orange sid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2577741"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220422"/>
            <a:ext cx="2577741" cy="33742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F4EF7-AEA1-0F46-A190-FE1915668D4F}"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4273665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F4EF7-AEA1-0F46-A190-FE1915668D4F}"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3803246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6F4EF7-AEA1-0F46-A190-FE1915668D4F}"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D799-5B14-FA4B-BF48-2FDF42406A5C}" type="slidenum">
              <a:rPr lang="en-US" smtClean="0"/>
              <a:t>‹#›</a:t>
            </a:fld>
            <a:endParaRPr lang="en-US"/>
          </a:p>
        </p:txBody>
      </p:sp>
      <p:sp>
        <p:nvSpPr>
          <p:cNvPr id="6" name="Title 1"/>
          <p:cNvSpPr>
            <a:spLocks noGrp="1"/>
          </p:cNvSpPr>
          <p:nvPr>
            <p:ph type="title"/>
          </p:nvPr>
        </p:nvSpPr>
        <p:spPr>
          <a:xfrm>
            <a:off x="775230" y="205979"/>
            <a:ext cx="6886350" cy="857250"/>
          </a:xfrm>
        </p:spPr>
        <p:txBody>
          <a:bodyPr>
            <a:normAutofit/>
          </a:bodyPr>
          <a:lstStyle>
            <a:lvl1pPr algn="l">
              <a:defRPr sz="40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451312"/>
            <a:ext cx="8229600" cy="31747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843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21" y="205979"/>
            <a:ext cx="6886350" cy="85725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F4EF7-AEA1-0F46-A190-FE1915668D4F}"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103409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ange 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6F4EF7-AEA1-0F46-A190-FE1915668D4F}"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D799-5B14-FA4B-BF48-2FDF42406A5C}" type="slidenum">
              <a:rPr lang="en-US" smtClean="0"/>
              <a:t>‹#›</a:t>
            </a:fld>
            <a:endParaRPr lang="en-US"/>
          </a:p>
        </p:txBody>
      </p:sp>
      <p:sp>
        <p:nvSpPr>
          <p:cNvPr id="6" name="Title 1"/>
          <p:cNvSpPr>
            <a:spLocks noGrp="1"/>
          </p:cNvSpPr>
          <p:nvPr>
            <p:ph type="title"/>
          </p:nvPr>
        </p:nvSpPr>
        <p:spPr>
          <a:xfrm>
            <a:off x="1088621" y="205979"/>
            <a:ext cx="6886350" cy="857250"/>
          </a:xfrm>
        </p:spPr>
        <p:txBody>
          <a:bodyPr>
            <a:normAutofit/>
          </a:bodyPr>
          <a:lstStyle>
            <a:lvl1pPr>
              <a:defRPr sz="40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55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6F4EF7-AEA1-0F46-A190-FE1915668D4F}"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D799-5B14-FA4B-BF48-2FDF42406A5C}" type="slidenum">
              <a:rPr lang="en-US" smtClean="0"/>
              <a:t>‹#›</a:t>
            </a:fld>
            <a:endParaRPr lang="en-US"/>
          </a:p>
        </p:txBody>
      </p:sp>
      <p:sp>
        <p:nvSpPr>
          <p:cNvPr id="6" name="Title 1"/>
          <p:cNvSpPr>
            <a:spLocks noGrp="1"/>
          </p:cNvSpPr>
          <p:nvPr>
            <p:ph type="title"/>
          </p:nvPr>
        </p:nvSpPr>
        <p:spPr>
          <a:xfrm>
            <a:off x="1088621" y="205979"/>
            <a:ext cx="6886350" cy="857250"/>
          </a:xfrm>
        </p:spPr>
        <p:txBody>
          <a:bodyPr>
            <a:normAutofit/>
          </a:bodyPr>
          <a:lstStyle>
            <a:lvl1pPr>
              <a:defRPr sz="40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46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6F4EF7-AEA1-0F46-A190-FE1915668D4F}"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D799-5B14-FA4B-BF48-2FDF42406A5C}" type="slidenum">
              <a:rPr lang="en-US" smtClean="0"/>
              <a:t>‹#›</a:t>
            </a:fld>
            <a:endParaRPr lang="en-US"/>
          </a:p>
        </p:txBody>
      </p:sp>
      <p:sp>
        <p:nvSpPr>
          <p:cNvPr id="6" name="Title 1"/>
          <p:cNvSpPr>
            <a:spLocks noGrp="1"/>
          </p:cNvSpPr>
          <p:nvPr>
            <p:ph type="title"/>
          </p:nvPr>
        </p:nvSpPr>
        <p:spPr>
          <a:xfrm>
            <a:off x="1088621" y="205979"/>
            <a:ext cx="6886350" cy="857250"/>
          </a:xfrm>
        </p:spPr>
        <p:txBody>
          <a:bodyPr>
            <a:normAutofit/>
          </a:bodyPr>
          <a:lstStyle>
            <a:lvl1pPr>
              <a:defRPr sz="40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67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in 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6F4EF7-AEA1-0F46-A190-FE1915668D4F}"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D799-5B14-FA4B-BF48-2FDF42406A5C}" type="slidenum">
              <a:rPr lang="en-US" smtClean="0"/>
              <a:t>‹#›</a:t>
            </a:fld>
            <a:endParaRPr lang="en-US"/>
          </a:p>
        </p:txBody>
      </p:sp>
      <p:sp>
        <p:nvSpPr>
          <p:cNvPr id="6" name="Title 1"/>
          <p:cNvSpPr>
            <a:spLocks noGrp="1"/>
          </p:cNvSpPr>
          <p:nvPr>
            <p:ph type="title"/>
          </p:nvPr>
        </p:nvSpPr>
        <p:spPr>
          <a:xfrm>
            <a:off x="457200" y="205979"/>
            <a:ext cx="6886350" cy="857250"/>
          </a:xfrm>
        </p:spPr>
        <p:txBody>
          <a:bodyPr>
            <a:normAutofit/>
          </a:bodyPr>
          <a:lstStyle>
            <a:lvl1pPr algn="l">
              <a:defRPr sz="40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98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4800" y="1704975"/>
            <a:ext cx="5955455" cy="1419835"/>
          </a:xfrm>
        </p:spPr>
        <p:txBody>
          <a:bodyPr anchor="t"/>
          <a:lstStyle>
            <a:lvl1pPr algn="l">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16F4EF7-AEA1-0F46-A190-FE1915668D4F}"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D799-5B14-FA4B-BF48-2FDF42406A5C}" type="slidenum">
              <a:rPr lang="en-US" smtClean="0"/>
              <a:t>‹#›</a:t>
            </a:fld>
            <a:endParaRPr lang="en-US"/>
          </a:p>
        </p:txBody>
      </p:sp>
      <p:sp>
        <p:nvSpPr>
          <p:cNvPr id="8" name="Content Placeholder 7"/>
          <p:cNvSpPr>
            <a:spLocks noGrp="1"/>
          </p:cNvSpPr>
          <p:nvPr>
            <p:ph sz="quarter" idx="13"/>
          </p:nvPr>
        </p:nvSpPr>
        <p:spPr>
          <a:xfrm>
            <a:off x="1073150" y="1693785"/>
            <a:ext cx="1517650" cy="1420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0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F4EF7-AEA1-0F46-A190-FE1915668D4F}"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59919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F4EF7-AEA1-0F46-A190-FE1915668D4F}" type="datetimeFigureOut">
              <a:rPr lang="en-US" smtClean="0"/>
              <a:t>8/13/15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7D799-5B14-FA4B-BF48-2FDF42406A5C}" type="slidenum">
              <a:rPr lang="en-US" smtClean="0"/>
              <a:t>‹#›</a:t>
            </a:fld>
            <a:endParaRPr lang="en-US"/>
          </a:p>
        </p:txBody>
      </p:sp>
    </p:spTree>
    <p:extLst>
      <p:ext uri="{BB962C8B-B14F-4D97-AF65-F5344CB8AC3E}">
        <p14:creationId xmlns:p14="http://schemas.microsoft.com/office/powerpoint/2010/main" val="3449965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6F4EF7-AEA1-0F46-A190-FE1915668D4F}" type="datetimeFigureOut">
              <a:rPr lang="en-US" smtClean="0"/>
              <a:t>8/13/15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17D799-5B14-FA4B-BF48-2FDF42406A5C}" type="slidenum">
              <a:rPr lang="en-US" smtClean="0"/>
              <a:t>‹#›</a:t>
            </a:fld>
            <a:endParaRPr lang="en-US"/>
          </a:p>
        </p:txBody>
      </p:sp>
    </p:spTree>
    <p:extLst>
      <p:ext uri="{BB962C8B-B14F-4D97-AF65-F5344CB8AC3E}">
        <p14:creationId xmlns:p14="http://schemas.microsoft.com/office/powerpoint/2010/main" val="198649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65" r:id="rId6"/>
    <p:sldLayoutId id="2147483651" r:id="rId7"/>
    <p:sldLayoutId id="2147483652" r:id="rId8"/>
    <p:sldLayoutId id="2147483653" r:id="rId9"/>
    <p:sldLayoutId id="2147483654" r:id="rId10"/>
    <p:sldLayoutId id="2147483655" r:id="rId11"/>
    <p:sldLayoutId id="2147483656" r:id="rId12"/>
    <p:sldLayoutId id="2147483657" r:id="rId13"/>
    <p:sldLayoutId id="214748366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re3data.org" TargetMode="External"/><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mailto:researchdata@usu.edu" TargetMode="External"/><Relationship Id="rId4" Type="http://schemas.openxmlformats.org/officeDocument/2006/relationships/hyperlink" Target="researchdata@usu.edu" TargetMode="External"/><Relationship Id="rId1" Type="http://schemas.openxmlformats.org/officeDocument/2006/relationships/slideLayout" Target="../slideLayouts/slideLayout10.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www.dcc.ac.uk/resources/how-guides/develop-data-plan%23Why%20develo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dmptool.org/user_sessions/institution" TargetMode="External"/><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60" y="4499135"/>
            <a:ext cx="1100969" cy="488042"/>
          </a:xfrm>
          <a:prstGeom prst="rect">
            <a:avLst/>
          </a:prstGeom>
        </p:spPr>
      </p:pic>
      <p:pic>
        <p:nvPicPr>
          <p:cNvPr id="7" name="Picture 6" descr="img-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05" y="1739900"/>
            <a:ext cx="8104790" cy="1460377"/>
          </a:xfrm>
          <a:prstGeom prst="rect">
            <a:avLst/>
          </a:prstGeom>
        </p:spPr>
      </p:pic>
    </p:spTree>
    <p:extLst>
      <p:ext uri="{BB962C8B-B14F-4D97-AF65-F5344CB8AC3E}">
        <p14:creationId xmlns:p14="http://schemas.microsoft.com/office/powerpoint/2010/main" val="36857154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Naming and Metadata</a:t>
            </a:r>
            <a:endParaRPr lang="en-US" dirty="0"/>
          </a:p>
        </p:txBody>
      </p:sp>
      <p:pic>
        <p:nvPicPr>
          <p:cNvPr id="4" name="Content Placeholder 3" descr="img-18.png"/>
          <p:cNvPicPr>
            <a:picLocks noGrp="1" noChangeAspect="1"/>
          </p:cNvPicPr>
          <p:nvPr>
            <p:ph sz="quarter" idx="13"/>
          </p:nvPr>
        </p:nvPicPr>
        <p:blipFill>
          <a:blip r:embed="rId3">
            <a:extLst>
              <a:ext uri="{28A0092B-C50C-407E-A947-70E740481C1C}">
                <a14:useLocalDpi xmlns:a14="http://schemas.microsoft.com/office/drawing/2010/main" val="0"/>
              </a:ext>
            </a:extLst>
          </a:blip>
          <a:srcRect l="-3408" r="-3408"/>
          <a:stretch>
            <a:fillRect/>
          </a:stretch>
        </p:blipFill>
        <p:spPr/>
      </p:pic>
    </p:spTree>
    <p:extLst>
      <p:ext uri="{BB962C8B-B14F-4D97-AF65-F5344CB8AC3E}">
        <p14:creationId xmlns:p14="http://schemas.microsoft.com/office/powerpoint/2010/main" val="256858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How do you currently name files?</a:t>
            </a:r>
            <a:endParaRPr lang="en-US" dirty="0">
              <a:solidFill>
                <a:schemeClr val="accent3"/>
              </a:solidFill>
            </a:endParaRPr>
          </a:p>
        </p:txBody>
      </p:sp>
      <p:pic>
        <p:nvPicPr>
          <p:cNvPr id="4" name="Content Placeholder 3" descr="img-00.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53" r="421" b="10006"/>
          <a:stretch/>
        </p:blipFill>
        <p:spPr>
          <a:xfrm>
            <a:off x="569051" y="1200151"/>
            <a:ext cx="6126762" cy="3475383"/>
          </a:xfrm>
        </p:spPr>
      </p:pic>
      <p:pic>
        <p:nvPicPr>
          <p:cNvPr id="5" name="Picture 4" descr="img-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550" y="205979"/>
            <a:ext cx="1371600" cy="1371600"/>
          </a:xfrm>
          <a:prstGeom prst="rect">
            <a:avLst/>
          </a:prstGeom>
        </p:spPr>
      </p:pic>
    </p:spTree>
    <p:extLst>
      <p:ext uri="{BB962C8B-B14F-4D97-AF65-F5344CB8AC3E}">
        <p14:creationId xmlns:p14="http://schemas.microsoft.com/office/powerpoint/2010/main" val="242740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79441"/>
                </a:solidFill>
              </a:rPr>
              <a:t>File Naming Best Practices</a:t>
            </a:r>
            <a:endParaRPr lang="en-US" dirty="0">
              <a:solidFill>
                <a:srgbClr val="679441"/>
              </a:solidFill>
            </a:endParaRPr>
          </a:p>
        </p:txBody>
      </p:sp>
      <p:sp>
        <p:nvSpPr>
          <p:cNvPr id="3" name="Content Placeholder 2"/>
          <p:cNvSpPr>
            <a:spLocks noGrp="1"/>
          </p:cNvSpPr>
          <p:nvPr>
            <p:ph idx="1"/>
          </p:nvPr>
        </p:nvSpPr>
        <p:spPr/>
        <p:txBody>
          <a:bodyPr/>
          <a:lstStyle/>
          <a:p>
            <a:r>
              <a:rPr lang="en-US" dirty="0" smtClean="0"/>
              <a:t>Context</a:t>
            </a:r>
          </a:p>
          <a:p>
            <a:r>
              <a:rPr lang="en-US" dirty="0" smtClean="0"/>
              <a:t>Short+</a:t>
            </a:r>
          </a:p>
          <a:p>
            <a:r>
              <a:rPr lang="en-US" dirty="0" smtClean="0"/>
              <a:t>No Generics</a:t>
            </a:r>
          </a:p>
          <a:p>
            <a:r>
              <a:rPr lang="en-US" dirty="0" smtClean="0"/>
              <a:t>Consistency</a:t>
            </a:r>
          </a:p>
          <a:p>
            <a:r>
              <a:rPr lang="en-US" dirty="0" smtClean="0"/>
              <a:t>Documentation</a:t>
            </a:r>
            <a:endParaRPr lang="en-US" dirty="0"/>
          </a:p>
        </p:txBody>
      </p:sp>
      <p:pic>
        <p:nvPicPr>
          <p:cNvPr id="4" name="Picture 3" descr="img-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535" y="205979"/>
            <a:ext cx="1364265" cy="1371600"/>
          </a:xfrm>
          <a:prstGeom prst="rect">
            <a:avLst/>
          </a:prstGeom>
        </p:spPr>
      </p:pic>
    </p:spTree>
    <p:extLst>
      <p:ext uri="{BB962C8B-B14F-4D97-AF65-F5344CB8AC3E}">
        <p14:creationId xmlns:p14="http://schemas.microsoft.com/office/powerpoint/2010/main" val="69382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679441"/>
                </a:solidFill>
              </a:rPr>
              <a:t>Metadata: a Definition</a:t>
            </a:r>
            <a:endParaRPr lang="en-US" dirty="0">
              <a:solidFill>
                <a:srgbClr val="679441"/>
              </a:solidFill>
            </a:endParaRPr>
          </a:p>
        </p:txBody>
      </p:sp>
      <p:sp>
        <p:nvSpPr>
          <p:cNvPr id="5" name="Text Placeholder 4"/>
          <p:cNvSpPr>
            <a:spLocks noGrp="1"/>
          </p:cNvSpPr>
          <p:nvPr>
            <p:ph type="body" idx="1"/>
          </p:nvPr>
        </p:nvSpPr>
        <p:spPr/>
        <p:txBody>
          <a:bodyPr/>
          <a:lstStyle/>
          <a:p>
            <a:r>
              <a:rPr lang="en-US" dirty="0" smtClean="0"/>
              <a:t>Unstructured Data</a:t>
            </a:r>
            <a:endParaRPr lang="en-US" dirty="0"/>
          </a:p>
        </p:txBody>
      </p:sp>
      <p:sp>
        <p:nvSpPr>
          <p:cNvPr id="6" name="Content Placeholder 5"/>
          <p:cNvSpPr>
            <a:spLocks noGrp="1"/>
          </p:cNvSpPr>
          <p:nvPr>
            <p:ph sz="half" idx="2"/>
          </p:nvPr>
        </p:nvSpPr>
        <p:spPr/>
        <p:txBody>
          <a:bodyPr>
            <a:normAutofit fontScale="92500" lnSpcReduction="10000"/>
          </a:bodyPr>
          <a:lstStyle/>
          <a:p>
            <a:pPr marL="0" indent="0">
              <a:buNone/>
            </a:pPr>
            <a:r>
              <a:rPr lang="en-US" dirty="0" smtClean="0">
                <a:latin typeface="Times"/>
                <a:cs typeface="Times"/>
              </a:rPr>
              <a:t>There was a study put out by Dr. Gary Bradshaw from the University of Nebraska Medical Center in 1982 called “Growth of Rodent Kidney Cells in Serum Media and the Effect of Viral Transformation on Growth”. It concerns the cytology of kidney cells.</a:t>
            </a:r>
            <a:endParaRPr lang="en-US" dirty="0">
              <a:latin typeface="Times"/>
              <a:cs typeface="Times"/>
            </a:endParaRPr>
          </a:p>
        </p:txBody>
      </p:sp>
      <p:sp>
        <p:nvSpPr>
          <p:cNvPr id="7" name="Text Placeholder 6"/>
          <p:cNvSpPr>
            <a:spLocks noGrp="1"/>
          </p:cNvSpPr>
          <p:nvPr>
            <p:ph type="body" sz="quarter" idx="3"/>
          </p:nvPr>
        </p:nvSpPr>
        <p:spPr/>
        <p:txBody>
          <a:bodyPr/>
          <a:lstStyle/>
          <a:p>
            <a:r>
              <a:rPr lang="en-US" dirty="0" smtClean="0"/>
              <a:t>Structured Data</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753711460"/>
              </p:ext>
            </p:extLst>
          </p:nvPr>
        </p:nvGraphicFramePr>
        <p:xfrm>
          <a:off x="4645025" y="1630363"/>
          <a:ext cx="4041776" cy="2941320"/>
        </p:xfrm>
        <a:graphic>
          <a:graphicData uri="http://schemas.openxmlformats.org/drawingml/2006/table">
            <a:tbl>
              <a:tblPr bandRow="1">
                <a:tableStyleId>{5C22544A-7EE6-4342-B048-85BDC9FD1C3A}</a:tableStyleId>
              </a:tblPr>
              <a:tblGrid>
                <a:gridCol w="1235175">
                  <a:extLst>
                    <a:ext uri="{9D8B030D-6E8A-4147-A177-3AD203B41FA5}">
                      <a16:colId xmlns:a16="http://schemas.microsoft.com/office/drawing/2014/main" xmlns="" val="20000"/>
                    </a:ext>
                  </a:extLst>
                </a:gridCol>
                <a:gridCol w="2806601">
                  <a:extLst>
                    <a:ext uri="{9D8B030D-6E8A-4147-A177-3AD203B41FA5}">
                      <a16:colId xmlns:a16="http://schemas.microsoft.com/office/drawing/2014/main" xmlns="" val="20001"/>
                    </a:ext>
                  </a:extLst>
                </a:gridCol>
              </a:tblGrid>
              <a:tr h="370840">
                <a:tc>
                  <a:txBody>
                    <a:bodyPr/>
                    <a:lstStyle/>
                    <a:p>
                      <a:r>
                        <a:rPr lang="en-US" b="0" dirty="0" smtClean="0">
                          <a:latin typeface="Times"/>
                          <a:cs typeface="Times"/>
                        </a:rPr>
                        <a:t>Title</a:t>
                      </a:r>
                      <a:endParaRPr lang="en-US" b="0" dirty="0">
                        <a:latin typeface="Times"/>
                        <a:cs typeface="Times"/>
                      </a:endParaRPr>
                    </a:p>
                  </a:txBody>
                  <a:tcPr/>
                </a:tc>
                <a:tc>
                  <a:txBody>
                    <a:bodyPr/>
                    <a:lstStyle/>
                    <a:p>
                      <a:r>
                        <a:rPr lang="en-US" b="0" dirty="0" smtClean="0"/>
                        <a:t>Growth of Rodent Kidney Cells in Serum Media and the Effect of Viral Transformation on Growth</a:t>
                      </a:r>
                      <a:endParaRPr lang="en-US" b="0" dirty="0"/>
                    </a:p>
                  </a:txBody>
                  <a:tcPr/>
                </a:tc>
                <a:extLst>
                  <a:ext uri="{0D108BD9-81ED-4DB2-BD59-A6C34878D82A}">
                    <a16:rowId xmlns:a16="http://schemas.microsoft.com/office/drawing/2014/main" xmlns="" val="10000"/>
                  </a:ext>
                </a:extLst>
              </a:tr>
              <a:tr h="370840">
                <a:tc>
                  <a:txBody>
                    <a:bodyPr/>
                    <a:lstStyle/>
                    <a:p>
                      <a:r>
                        <a:rPr lang="en-US" dirty="0" smtClean="0">
                          <a:latin typeface="Times"/>
                          <a:cs typeface="Times"/>
                        </a:rPr>
                        <a:t>Author</a:t>
                      </a:r>
                      <a:endParaRPr lang="en-US" dirty="0">
                        <a:latin typeface="Times"/>
                        <a:cs typeface="Times"/>
                      </a:endParaRPr>
                    </a:p>
                  </a:txBody>
                  <a:tcPr/>
                </a:tc>
                <a:tc>
                  <a:txBody>
                    <a:bodyPr/>
                    <a:lstStyle/>
                    <a:p>
                      <a:r>
                        <a:rPr lang="en-US" dirty="0" smtClean="0">
                          <a:latin typeface="Times"/>
                          <a:cs typeface="Times"/>
                        </a:rPr>
                        <a:t>Gary Bradshaw</a:t>
                      </a:r>
                      <a:endParaRPr lang="en-US" dirty="0">
                        <a:latin typeface="Times"/>
                        <a:cs typeface="Times"/>
                      </a:endParaRPr>
                    </a:p>
                  </a:txBody>
                  <a:tcPr/>
                </a:tc>
                <a:extLst>
                  <a:ext uri="{0D108BD9-81ED-4DB2-BD59-A6C34878D82A}">
                    <a16:rowId xmlns:a16="http://schemas.microsoft.com/office/drawing/2014/main" xmlns="" val="10001"/>
                  </a:ext>
                </a:extLst>
              </a:tr>
              <a:tr h="370840">
                <a:tc>
                  <a:txBody>
                    <a:bodyPr/>
                    <a:lstStyle/>
                    <a:p>
                      <a:r>
                        <a:rPr lang="en-US" dirty="0" smtClean="0">
                          <a:latin typeface="Times"/>
                          <a:cs typeface="Times"/>
                        </a:rPr>
                        <a:t>Date</a:t>
                      </a:r>
                      <a:endParaRPr lang="en-US" dirty="0">
                        <a:latin typeface="Times"/>
                        <a:cs typeface="Times"/>
                      </a:endParaRPr>
                    </a:p>
                  </a:txBody>
                  <a:tcPr/>
                </a:tc>
                <a:tc>
                  <a:txBody>
                    <a:bodyPr/>
                    <a:lstStyle/>
                    <a:p>
                      <a:r>
                        <a:rPr lang="en-US" dirty="0" smtClean="0">
                          <a:latin typeface="Times"/>
                          <a:cs typeface="Times"/>
                        </a:rPr>
                        <a:t>1982</a:t>
                      </a:r>
                      <a:endParaRPr lang="en-US" dirty="0">
                        <a:latin typeface="Times"/>
                        <a:cs typeface="Times"/>
                      </a:endParaRPr>
                    </a:p>
                  </a:txBody>
                  <a:tcPr/>
                </a:tc>
                <a:extLst>
                  <a:ext uri="{0D108BD9-81ED-4DB2-BD59-A6C34878D82A}">
                    <a16:rowId xmlns:a16="http://schemas.microsoft.com/office/drawing/2014/main" xmlns="" val="10002"/>
                  </a:ext>
                </a:extLst>
              </a:tr>
              <a:tr h="370840">
                <a:tc>
                  <a:txBody>
                    <a:bodyPr/>
                    <a:lstStyle/>
                    <a:p>
                      <a:r>
                        <a:rPr lang="en-US" dirty="0" smtClean="0">
                          <a:latin typeface="Times"/>
                          <a:cs typeface="Times"/>
                        </a:rPr>
                        <a:t>Publisher</a:t>
                      </a:r>
                      <a:endParaRPr lang="en-US" dirty="0">
                        <a:latin typeface="Times"/>
                        <a:cs typeface="Times"/>
                      </a:endParaRPr>
                    </a:p>
                  </a:txBody>
                  <a:tcPr/>
                </a:tc>
                <a:tc>
                  <a:txBody>
                    <a:bodyPr/>
                    <a:lstStyle/>
                    <a:p>
                      <a:r>
                        <a:rPr lang="en-US" dirty="0" smtClean="0">
                          <a:latin typeface="Times"/>
                          <a:cs typeface="Times"/>
                        </a:rPr>
                        <a:t>University of Nebraska Medical Center</a:t>
                      </a:r>
                      <a:endParaRPr lang="en-US" dirty="0">
                        <a:latin typeface="Times"/>
                        <a:cs typeface="Times"/>
                      </a:endParaRPr>
                    </a:p>
                  </a:txBody>
                  <a:tcPr/>
                </a:tc>
                <a:extLst>
                  <a:ext uri="{0D108BD9-81ED-4DB2-BD59-A6C34878D82A}">
                    <a16:rowId xmlns:a16="http://schemas.microsoft.com/office/drawing/2014/main" xmlns="" val="10003"/>
                  </a:ext>
                </a:extLst>
              </a:tr>
              <a:tr h="370840">
                <a:tc>
                  <a:txBody>
                    <a:bodyPr/>
                    <a:lstStyle/>
                    <a:p>
                      <a:r>
                        <a:rPr lang="en-US" dirty="0" smtClean="0">
                          <a:latin typeface="Times"/>
                          <a:cs typeface="Times"/>
                        </a:rPr>
                        <a:t>Subject</a:t>
                      </a:r>
                      <a:endParaRPr lang="en-US" dirty="0">
                        <a:latin typeface="Times"/>
                        <a:cs typeface="Times"/>
                      </a:endParaRPr>
                    </a:p>
                  </a:txBody>
                  <a:tcPr/>
                </a:tc>
                <a:tc>
                  <a:txBody>
                    <a:bodyPr/>
                    <a:lstStyle/>
                    <a:p>
                      <a:r>
                        <a:rPr lang="en-US" dirty="0" smtClean="0">
                          <a:latin typeface="Times"/>
                          <a:cs typeface="Times"/>
                        </a:rPr>
                        <a:t>Kidney-Cytology</a:t>
                      </a:r>
                      <a:endParaRPr lang="en-US" dirty="0">
                        <a:latin typeface="Times"/>
                        <a:cs typeface="Times"/>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3833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Why </a:t>
            </a:r>
            <a:r>
              <a:rPr lang="en-US" dirty="0">
                <a:solidFill>
                  <a:schemeClr val="accent3"/>
                </a:solidFill>
              </a:rPr>
              <a:t>C</a:t>
            </a:r>
            <a:r>
              <a:rPr lang="en-US" dirty="0" smtClean="0">
                <a:solidFill>
                  <a:schemeClr val="accent3"/>
                </a:solidFill>
              </a:rPr>
              <a:t>reate </a:t>
            </a:r>
            <a:r>
              <a:rPr lang="en-US" dirty="0">
                <a:solidFill>
                  <a:schemeClr val="accent3"/>
                </a:solidFill>
              </a:rPr>
              <a:t>M</a:t>
            </a:r>
            <a:r>
              <a:rPr lang="en-US" dirty="0" smtClean="0">
                <a:solidFill>
                  <a:schemeClr val="accent3"/>
                </a:solidFill>
              </a:rPr>
              <a:t>etadata?</a:t>
            </a:r>
            <a:endParaRPr lang="en-US" dirty="0">
              <a:solidFill>
                <a:schemeClr val="accent3"/>
              </a:solidFill>
            </a:endParaRPr>
          </a:p>
        </p:txBody>
      </p:sp>
      <p:pic>
        <p:nvPicPr>
          <p:cNvPr id="4" name="Shape 188"/>
          <p:cNvPicPr preferRelativeResize="0">
            <a:picLocks noGrp="1"/>
          </p:cNvPicPr>
          <p:nvPr>
            <p:ph idx="1"/>
          </p:nvPr>
        </p:nvPicPr>
        <p:blipFill>
          <a:blip r:embed="rId3">
            <a:alphaModFix/>
          </a:blip>
          <a:srcRect l="-42566" r="-42566"/>
          <a:stretch>
            <a:fillRect/>
          </a:stretch>
        </p:blipFill>
        <p:spPr>
          <a:xfrm>
            <a:off x="457200" y="1200150"/>
            <a:ext cx="8229600" cy="3394075"/>
          </a:xfrm>
          <a:prstGeom prst="rect">
            <a:avLst/>
          </a:prstGeom>
          <a:noFill/>
          <a:ln>
            <a:noFill/>
          </a:ln>
        </p:spPr>
      </p:pic>
    </p:spTree>
    <p:extLst>
      <p:ext uri="{BB962C8B-B14F-4D97-AF65-F5344CB8AC3E}">
        <p14:creationId xmlns:p14="http://schemas.microsoft.com/office/powerpoint/2010/main" val="245336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79441"/>
                </a:solidFill>
              </a:rPr>
              <a:t>File Formats</a:t>
            </a:r>
            <a:endParaRPr lang="en-US" dirty="0">
              <a:solidFill>
                <a:srgbClr val="679441"/>
              </a:solidFill>
            </a:endParaRPr>
          </a:p>
        </p:txBody>
      </p:sp>
      <p:sp>
        <p:nvSpPr>
          <p:cNvPr id="3" name="Content Placeholder 2"/>
          <p:cNvSpPr>
            <a:spLocks noGrp="1"/>
          </p:cNvSpPr>
          <p:nvPr>
            <p:ph idx="1"/>
          </p:nvPr>
        </p:nvSpPr>
        <p:spPr/>
        <p:txBody>
          <a:bodyPr>
            <a:normAutofit fontScale="92500" lnSpcReduction="20000"/>
          </a:bodyPr>
          <a:lstStyle/>
          <a:p>
            <a:r>
              <a:rPr lang="en-US" dirty="0" smtClean="0"/>
              <a:t>Use file formats that will likely be readable in the future</a:t>
            </a:r>
          </a:p>
          <a:p>
            <a:r>
              <a:rPr lang="en-US" dirty="0" smtClean="0"/>
              <a:t>The DMP Tool recommends formats that are:</a:t>
            </a:r>
          </a:p>
          <a:p>
            <a:pPr lvl="1"/>
            <a:r>
              <a:rPr lang="en-US" dirty="0" smtClean="0"/>
              <a:t>Non-proprietary</a:t>
            </a:r>
          </a:p>
          <a:p>
            <a:pPr lvl="1"/>
            <a:r>
              <a:rPr lang="en-US" dirty="0" smtClean="0"/>
              <a:t>Open, with documented standards</a:t>
            </a:r>
          </a:p>
          <a:p>
            <a:pPr lvl="1"/>
            <a:r>
              <a:rPr lang="en-US" dirty="0" smtClean="0"/>
              <a:t>In common usage by the research community</a:t>
            </a:r>
          </a:p>
          <a:p>
            <a:pPr lvl="1"/>
            <a:r>
              <a:rPr lang="en-US" dirty="0" smtClean="0"/>
              <a:t>Using standard character encodings (i.e., ASCII, UTF-8)</a:t>
            </a:r>
          </a:p>
          <a:p>
            <a:pPr lvl="1"/>
            <a:r>
              <a:rPr lang="en-US" dirty="0" smtClean="0"/>
              <a:t>Uncompressed (space permitting)</a:t>
            </a:r>
            <a:endParaRPr lang="en-US" dirty="0"/>
          </a:p>
        </p:txBody>
      </p:sp>
    </p:spTree>
    <p:extLst>
      <p:ext uri="{BB962C8B-B14F-4D97-AF65-F5344CB8AC3E}">
        <p14:creationId xmlns:p14="http://schemas.microsoft.com/office/powerpoint/2010/main" val="374687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Storage, and Security</a:t>
            </a:r>
            <a:endParaRPr lang="en-US" dirty="0"/>
          </a:p>
        </p:txBody>
      </p:sp>
      <p:pic>
        <p:nvPicPr>
          <p:cNvPr id="4" name="Content Placeholder 3" descr="img-19.png"/>
          <p:cNvPicPr>
            <a:picLocks noGrp="1" noChangeAspect="1"/>
          </p:cNvPicPr>
          <p:nvPr>
            <p:ph sz="quarter" idx="13"/>
          </p:nvPr>
        </p:nvPicPr>
        <p:blipFill>
          <a:blip r:embed="rId3">
            <a:extLst>
              <a:ext uri="{28A0092B-C50C-407E-A947-70E740481C1C}">
                <a14:useLocalDpi xmlns:a14="http://schemas.microsoft.com/office/drawing/2010/main" val="0"/>
              </a:ext>
            </a:extLst>
          </a:blip>
          <a:srcRect l="-3408" r="-3408"/>
          <a:stretch>
            <a:fillRect/>
          </a:stretch>
        </p:blipFill>
        <p:spPr/>
      </p:pic>
    </p:spTree>
    <p:extLst>
      <p:ext uri="{BB962C8B-B14F-4D97-AF65-F5344CB8AC3E}">
        <p14:creationId xmlns:p14="http://schemas.microsoft.com/office/powerpoint/2010/main" val="267169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Sharing Your Data</a:t>
            </a:r>
            <a:endParaRPr lang="en-US" dirty="0">
              <a:solidFill>
                <a:schemeClr val="accent1"/>
              </a:solidFill>
            </a:endParaRPr>
          </a:p>
        </p:txBody>
      </p:sp>
      <p:sp>
        <p:nvSpPr>
          <p:cNvPr id="3" name="Content Placeholder 2"/>
          <p:cNvSpPr>
            <a:spLocks noGrp="1"/>
          </p:cNvSpPr>
          <p:nvPr>
            <p:ph idx="1"/>
          </p:nvPr>
        </p:nvSpPr>
        <p:spPr>
          <a:xfrm>
            <a:off x="457200" y="1797647"/>
            <a:ext cx="8229600" cy="2796975"/>
          </a:xfrm>
        </p:spPr>
        <p:txBody>
          <a:bodyPr vert="horz" lIns="91440" tIns="45720" rIns="91440" bIns="45720" rtlCol="0" anchor="t">
            <a:normAutofit fontScale="92500" lnSpcReduction="20000"/>
          </a:bodyPr>
          <a:lstStyle/>
          <a:p>
            <a:r>
              <a:rPr lang="en-US" dirty="0"/>
              <a:t>It is required (publisher, government)</a:t>
            </a:r>
          </a:p>
          <a:p>
            <a:r>
              <a:rPr lang="en-US" dirty="0"/>
              <a:t>It is a good thing (allows your data to be used to answer new questions)</a:t>
            </a:r>
          </a:p>
          <a:p>
            <a:r>
              <a:rPr lang="en-US" dirty="0"/>
              <a:t>It supports a more open research environment</a:t>
            </a:r>
          </a:p>
          <a:p>
            <a:r>
              <a:rPr lang="en-US" dirty="0"/>
              <a:t>It creates more exposure to your papers that are based on your research</a:t>
            </a:r>
          </a:p>
        </p:txBody>
      </p:sp>
      <p:sp>
        <p:nvSpPr>
          <p:cNvPr id="4" name="TextBox 3"/>
          <p:cNvSpPr txBox="1"/>
          <p:nvPr/>
        </p:nvSpPr>
        <p:spPr>
          <a:xfrm>
            <a:off x="758736" y="1187437"/>
            <a:ext cx="1979310" cy="553998"/>
          </a:xfrm>
          <a:prstGeom prst="rect">
            <a:avLst/>
          </a:prstGeom>
          <a:noFill/>
        </p:spPr>
        <p:txBody>
          <a:bodyPr wrap="square" rtlCol="0">
            <a:spAutoFit/>
          </a:bodyPr>
          <a:lstStyle/>
          <a:p>
            <a:r>
              <a:rPr lang="en-US" sz="3000" dirty="0" smtClean="0">
                <a:solidFill>
                  <a:srgbClr val="3767A7"/>
                </a:solidFill>
              </a:rPr>
              <a:t>Why?</a:t>
            </a:r>
            <a:endParaRPr lang="en-US" sz="3000" dirty="0">
              <a:solidFill>
                <a:srgbClr val="3767A7"/>
              </a:solidFill>
            </a:endParaRPr>
          </a:p>
        </p:txBody>
      </p:sp>
      <p:pic>
        <p:nvPicPr>
          <p:cNvPr id="5" name="Picture 4" descr="img-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5979"/>
            <a:ext cx="1371600" cy="1371600"/>
          </a:xfrm>
          <a:prstGeom prst="rect">
            <a:avLst/>
          </a:prstGeom>
        </p:spPr>
      </p:pic>
    </p:spTree>
    <p:extLst>
      <p:ext uri="{BB962C8B-B14F-4D97-AF65-F5344CB8AC3E}">
        <p14:creationId xmlns:p14="http://schemas.microsoft.com/office/powerpoint/2010/main" val="295792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7A7"/>
                </a:solidFill>
              </a:rPr>
              <a:t>Where to Share</a:t>
            </a:r>
            <a:endParaRPr lang="en-US" dirty="0">
              <a:solidFill>
                <a:srgbClr val="3767A7"/>
              </a:solidFill>
            </a:endParaRPr>
          </a:p>
        </p:txBody>
      </p:sp>
      <p:sp>
        <p:nvSpPr>
          <p:cNvPr id="3" name="Content Placeholder 2"/>
          <p:cNvSpPr>
            <a:spLocks noGrp="1"/>
          </p:cNvSpPr>
          <p:nvPr>
            <p:ph idx="1"/>
          </p:nvPr>
        </p:nvSpPr>
        <p:spPr/>
        <p:txBody>
          <a:bodyPr>
            <a:normAutofit fontScale="92500" lnSpcReduction="20000"/>
          </a:bodyPr>
          <a:lstStyle/>
          <a:p>
            <a:r>
              <a:rPr lang="en-US" dirty="0" smtClean="0"/>
              <a:t>Required by government:</a:t>
            </a:r>
          </a:p>
          <a:p>
            <a:pPr lvl="1"/>
            <a:r>
              <a:rPr lang="en-US" dirty="0" smtClean="0"/>
              <a:t>Check agency for specific guidelines, if available</a:t>
            </a:r>
          </a:p>
          <a:p>
            <a:pPr lvl="1"/>
            <a:r>
              <a:rPr lang="en-US" dirty="0" smtClean="0"/>
              <a:t>For example, NIH provides link to recommended repositories</a:t>
            </a:r>
          </a:p>
          <a:p>
            <a:r>
              <a:rPr lang="en-US" dirty="0" smtClean="0"/>
              <a:t>Evaluate long-term security of archive and how easily other in your field can discover your data</a:t>
            </a:r>
          </a:p>
          <a:p>
            <a:r>
              <a:rPr lang="en-US" dirty="0" smtClean="0"/>
              <a:t>Discipline specific (</a:t>
            </a:r>
            <a:r>
              <a:rPr lang="en-US" dirty="0" err="1" smtClean="0"/>
              <a:t>GenBank</a:t>
            </a:r>
            <a:r>
              <a:rPr lang="en-US" dirty="0" smtClean="0"/>
              <a:t>, ICPSR)</a:t>
            </a:r>
          </a:p>
          <a:p>
            <a:r>
              <a:rPr lang="en-US" dirty="0" smtClean="0"/>
              <a:t>Institutional (</a:t>
            </a:r>
            <a:r>
              <a:rPr lang="en-US" dirty="0" err="1" smtClean="0"/>
              <a:t>DigitalCommons</a:t>
            </a:r>
            <a:r>
              <a:rPr lang="en-US" dirty="0" smtClean="0"/>
              <a:t>)</a:t>
            </a:r>
            <a:endParaRPr lang="en-US" dirty="0"/>
          </a:p>
        </p:txBody>
      </p:sp>
    </p:spTree>
    <p:extLst>
      <p:ext uri="{BB962C8B-B14F-4D97-AF65-F5344CB8AC3E}">
        <p14:creationId xmlns:p14="http://schemas.microsoft.com/office/powerpoint/2010/main" val="346978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7A7"/>
                </a:solidFill>
              </a:rPr>
              <a:t>How to Find a Repository</a:t>
            </a:r>
            <a:endParaRPr lang="en-US" dirty="0">
              <a:solidFill>
                <a:srgbClr val="3767A7"/>
              </a:solidFill>
            </a:endParaRPr>
          </a:p>
        </p:txBody>
      </p:sp>
      <p:sp>
        <p:nvSpPr>
          <p:cNvPr id="3" name="Content Placeholder 2"/>
          <p:cNvSpPr>
            <a:spLocks noGrp="1"/>
          </p:cNvSpPr>
          <p:nvPr>
            <p:ph idx="1"/>
          </p:nvPr>
        </p:nvSpPr>
        <p:spPr/>
        <p:txBody>
          <a:bodyPr/>
          <a:lstStyle/>
          <a:p>
            <a:r>
              <a:rPr lang="en-US" dirty="0" smtClean="0"/>
              <a:t>Searchable lists</a:t>
            </a:r>
          </a:p>
          <a:p>
            <a:pPr lvl="1"/>
            <a:r>
              <a:rPr lang="en-US" u="sng" dirty="0" smtClean="0"/>
              <a:t>Re</a:t>
            </a:r>
            <a:r>
              <a:rPr lang="en-US" dirty="0" smtClean="0"/>
              <a:t>gistry of </a:t>
            </a:r>
            <a:r>
              <a:rPr lang="en-US" u="sng" dirty="0" smtClean="0"/>
              <a:t>Re</a:t>
            </a:r>
            <a:r>
              <a:rPr lang="en-US" dirty="0" smtClean="0"/>
              <a:t>search Data </a:t>
            </a:r>
            <a:r>
              <a:rPr lang="en-US" u="sng" dirty="0" smtClean="0"/>
              <a:t>Re</a:t>
            </a:r>
            <a:r>
              <a:rPr lang="en-US" dirty="0" smtClean="0"/>
              <a:t>positories:</a:t>
            </a:r>
          </a:p>
          <a:p>
            <a:pPr marL="457200" lvl="1" indent="0">
              <a:buNone/>
            </a:pPr>
            <a:r>
              <a:rPr lang="en-US" dirty="0" smtClean="0"/>
              <a:t>   </a:t>
            </a:r>
            <a:r>
              <a:rPr lang="en-US" dirty="0" smtClean="0">
                <a:hlinkClick r:id="rId3"/>
              </a:rPr>
              <a:t>Re3data.org</a:t>
            </a:r>
            <a:endParaRPr lang="en-US" dirty="0"/>
          </a:p>
        </p:txBody>
      </p:sp>
      <p:pic>
        <p:nvPicPr>
          <p:cNvPr id="4" name="Picture 3" descr="img-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535" y="205979"/>
            <a:ext cx="1364265" cy="1371600"/>
          </a:xfrm>
          <a:prstGeom prst="rect">
            <a:avLst/>
          </a:prstGeom>
        </p:spPr>
      </p:pic>
    </p:spTree>
    <p:extLst>
      <p:ext uri="{BB962C8B-B14F-4D97-AF65-F5344CB8AC3E}">
        <p14:creationId xmlns:p14="http://schemas.microsoft.com/office/powerpoint/2010/main" val="89802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TextBox 2"/>
          <p:cNvSpPr txBox="1"/>
          <p:nvPr/>
        </p:nvSpPr>
        <p:spPr>
          <a:xfrm>
            <a:off x="3100916" y="1492542"/>
            <a:ext cx="4239022" cy="400110"/>
          </a:xfrm>
          <a:prstGeom prst="rect">
            <a:avLst/>
          </a:prstGeom>
          <a:noFill/>
        </p:spPr>
        <p:txBody>
          <a:bodyPr wrap="square" rtlCol="0">
            <a:spAutoFit/>
          </a:bodyPr>
          <a:lstStyle/>
          <a:p>
            <a:r>
              <a:rPr lang="en-US" sz="2000" dirty="0" smtClean="0">
                <a:hlinkClick r:id="" action="ppaction://customshow?id=0"/>
              </a:rPr>
              <a:t>Mandates and Data Management Plans</a:t>
            </a:r>
            <a:endParaRPr lang="en-US" sz="2000" dirty="0"/>
          </a:p>
        </p:txBody>
      </p:sp>
      <p:sp>
        <p:nvSpPr>
          <p:cNvPr id="4" name="TextBox 3"/>
          <p:cNvSpPr txBox="1"/>
          <p:nvPr/>
        </p:nvSpPr>
        <p:spPr>
          <a:xfrm>
            <a:off x="3100916" y="2589273"/>
            <a:ext cx="3826666" cy="400110"/>
          </a:xfrm>
          <a:prstGeom prst="rect">
            <a:avLst/>
          </a:prstGeom>
          <a:noFill/>
        </p:spPr>
        <p:txBody>
          <a:bodyPr wrap="square" rtlCol="0">
            <a:spAutoFit/>
          </a:bodyPr>
          <a:lstStyle/>
          <a:p>
            <a:r>
              <a:rPr lang="en-US" sz="2000" dirty="0" smtClean="0">
                <a:hlinkClick r:id="" action="ppaction://customshow?id=1"/>
              </a:rPr>
              <a:t>File Naming and Metadata</a:t>
            </a:r>
            <a:endParaRPr lang="en-US" sz="2000" dirty="0"/>
          </a:p>
        </p:txBody>
      </p:sp>
      <p:sp>
        <p:nvSpPr>
          <p:cNvPr id="5" name="TextBox 4"/>
          <p:cNvSpPr txBox="1"/>
          <p:nvPr/>
        </p:nvSpPr>
        <p:spPr>
          <a:xfrm>
            <a:off x="3100916" y="3665562"/>
            <a:ext cx="3983362" cy="400110"/>
          </a:xfrm>
          <a:prstGeom prst="rect">
            <a:avLst/>
          </a:prstGeom>
          <a:noFill/>
        </p:spPr>
        <p:txBody>
          <a:bodyPr wrap="square" rtlCol="0">
            <a:spAutoFit/>
          </a:bodyPr>
          <a:lstStyle/>
          <a:p>
            <a:r>
              <a:rPr lang="en-US" sz="2000" dirty="0" smtClean="0">
                <a:hlinkClick r:id="" action="ppaction://customshow?id=2"/>
              </a:rPr>
              <a:t>Sharing, Storage, and Security</a:t>
            </a:r>
            <a:endParaRPr lang="en-US" sz="2000" dirty="0"/>
          </a:p>
        </p:txBody>
      </p:sp>
      <p:pic>
        <p:nvPicPr>
          <p:cNvPr id="6" name="Picture 5" descr="img-17.png">
            <a:hlinkClick r:id="" action="ppaction://customshow?id=0"/>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000" y="1283642"/>
            <a:ext cx="914400" cy="914400"/>
          </a:xfrm>
          <a:prstGeom prst="rect">
            <a:avLst/>
          </a:prstGeom>
        </p:spPr>
      </p:pic>
      <p:pic>
        <p:nvPicPr>
          <p:cNvPr id="7" name="Picture 6" descr="img-18.png">
            <a:hlinkClick r:id="" action="ppaction://customshow?id=1"/>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000" y="2323502"/>
            <a:ext cx="914400" cy="914400"/>
          </a:xfrm>
          <a:prstGeom prst="rect">
            <a:avLst/>
          </a:prstGeom>
        </p:spPr>
      </p:pic>
      <p:pic>
        <p:nvPicPr>
          <p:cNvPr id="8" name="Picture 7" descr="img-19.png">
            <a:hlinkClick r:id="" action="ppaction://customshow?id=2"/>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000" y="3363361"/>
            <a:ext cx="914400" cy="914400"/>
          </a:xfrm>
          <a:prstGeom prst="rect">
            <a:avLst/>
          </a:prstGeom>
        </p:spPr>
      </p:pic>
    </p:spTree>
    <p:extLst>
      <p:ext uri="{BB962C8B-B14F-4D97-AF65-F5344CB8AC3E}">
        <p14:creationId xmlns:p14="http://schemas.microsoft.com/office/powerpoint/2010/main" val="236797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7A7"/>
                </a:solidFill>
              </a:rPr>
              <a:t>Security</a:t>
            </a:r>
            <a:endParaRPr lang="en-US" dirty="0">
              <a:solidFill>
                <a:srgbClr val="3767A7"/>
              </a:solidFill>
            </a:endParaRPr>
          </a:p>
        </p:txBody>
      </p:sp>
      <p:sp>
        <p:nvSpPr>
          <p:cNvPr id="3" name="Content Placeholder 2"/>
          <p:cNvSpPr>
            <a:spLocks noGrp="1"/>
          </p:cNvSpPr>
          <p:nvPr>
            <p:ph idx="1"/>
          </p:nvPr>
        </p:nvSpPr>
        <p:spPr/>
        <p:txBody>
          <a:bodyPr/>
          <a:lstStyle/>
          <a:p>
            <a:r>
              <a:rPr lang="en-US" dirty="0" smtClean="0"/>
              <a:t>This slide information is coming from </a:t>
            </a:r>
          </a:p>
          <a:p>
            <a:pPr marL="0" indent="0">
              <a:buNone/>
            </a:pPr>
            <a:r>
              <a:rPr lang="en-US" dirty="0" smtClean="0"/>
              <a:t>Monica</a:t>
            </a:r>
            <a:endParaRPr lang="en-US" dirty="0"/>
          </a:p>
        </p:txBody>
      </p:sp>
      <p:pic>
        <p:nvPicPr>
          <p:cNvPr id="4" name="Picture 3" descr="img-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535" y="205979"/>
            <a:ext cx="1364265" cy="1371600"/>
          </a:xfrm>
          <a:prstGeom prst="rect">
            <a:avLst/>
          </a:prstGeom>
        </p:spPr>
      </p:pic>
    </p:spTree>
    <p:extLst>
      <p:ext uri="{BB962C8B-B14F-4D97-AF65-F5344CB8AC3E}">
        <p14:creationId xmlns:p14="http://schemas.microsoft.com/office/powerpoint/2010/main" val="222457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229601" cy="857250"/>
          </a:xfrm>
        </p:spPr>
        <p:txBody>
          <a:bodyPr>
            <a:noAutofit/>
          </a:bodyPr>
          <a:lstStyle/>
          <a:p>
            <a:r>
              <a:rPr lang="en-US" dirty="0" smtClean="0">
                <a:solidFill>
                  <a:srgbClr val="3767A7"/>
                </a:solidFill>
              </a:rPr>
              <a:t>Evaluating Data Sharing Repository</a:t>
            </a:r>
            <a:endParaRPr lang="en-US" dirty="0">
              <a:solidFill>
                <a:srgbClr val="3767A7"/>
              </a:solidFill>
            </a:endParaRPr>
          </a:p>
        </p:txBody>
      </p:sp>
      <p:sp>
        <p:nvSpPr>
          <p:cNvPr id="3" name="Content Placeholder 2"/>
          <p:cNvSpPr>
            <a:spLocks noGrp="1"/>
          </p:cNvSpPr>
          <p:nvPr>
            <p:ph idx="1"/>
          </p:nvPr>
        </p:nvSpPr>
        <p:spPr/>
        <p:txBody>
          <a:bodyPr>
            <a:normAutofit lnSpcReduction="10000"/>
          </a:bodyPr>
          <a:lstStyle/>
          <a:p>
            <a:r>
              <a:rPr lang="en-US" dirty="0" smtClean="0"/>
              <a:t>How will service sustain self?</a:t>
            </a:r>
          </a:p>
          <a:p>
            <a:r>
              <a:rPr lang="en-US" dirty="0" smtClean="0"/>
              <a:t>Long term plan for caring for data?</a:t>
            </a:r>
          </a:p>
          <a:p>
            <a:r>
              <a:rPr lang="en-US" dirty="0" smtClean="0"/>
              <a:t>How will service maximize discovery?</a:t>
            </a:r>
          </a:p>
          <a:p>
            <a:r>
              <a:rPr lang="en-US" dirty="0" smtClean="0"/>
              <a:t>Provide DOI, citation, version control</a:t>
            </a:r>
          </a:p>
          <a:p>
            <a:r>
              <a:rPr lang="en-US" dirty="0" smtClean="0"/>
              <a:t>Sensitive Data, experience with securing and sharing this type of data?</a:t>
            </a:r>
            <a:endParaRPr lang="en-US" dirty="0"/>
          </a:p>
        </p:txBody>
      </p:sp>
    </p:spTree>
    <p:extLst>
      <p:ext uri="{BB962C8B-B14F-4D97-AF65-F5344CB8AC3E}">
        <p14:creationId xmlns:p14="http://schemas.microsoft.com/office/powerpoint/2010/main" val="229774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3767A7"/>
                </a:solidFill>
              </a:rPr>
              <a:t>Potential Fees Associated with </a:t>
            </a:r>
            <a:r>
              <a:rPr lang="en-US" sz="3200" dirty="0" err="1">
                <a:solidFill>
                  <a:srgbClr val="3767A7"/>
                </a:solidFill>
              </a:rPr>
              <a:t>Deposits</a:t>
            </a:r>
            <a:endParaRPr lang="en-US" sz="3200" dirty="0">
              <a:solidFill>
                <a:srgbClr val="3767A7"/>
              </a:solidFill>
            </a:endParaRPr>
          </a:p>
        </p:txBody>
      </p:sp>
      <p:sp>
        <p:nvSpPr>
          <p:cNvPr id="3" name="Content Placeholder 2"/>
          <p:cNvSpPr>
            <a:spLocks noGrp="1"/>
          </p:cNvSpPr>
          <p:nvPr>
            <p:ph idx="1"/>
          </p:nvPr>
        </p:nvSpPr>
        <p:spPr/>
        <p:txBody>
          <a:bodyPr>
            <a:normAutofit fontScale="92500" lnSpcReduction="10000"/>
          </a:bodyPr>
          <a:lstStyle/>
          <a:p>
            <a:r>
              <a:rPr lang="en-US" dirty="0" smtClean="0"/>
              <a:t>Start planning which depository to use </a:t>
            </a:r>
          </a:p>
          <a:p>
            <a:pPr marL="0" indent="0">
              <a:buNone/>
            </a:pPr>
            <a:r>
              <a:rPr lang="en-US" dirty="0"/>
              <a:t> </a:t>
            </a:r>
            <a:r>
              <a:rPr lang="en-US" dirty="0" smtClean="0"/>
              <a:t>  when develop data management plan</a:t>
            </a:r>
          </a:p>
          <a:p>
            <a:r>
              <a:rPr lang="en-US" dirty="0" smtClean="0"/>
              <a:t>Determine if you will do all deposit or pay someone else</a:t>
            </a:r>
          </a:p>
          <a:p>
            <a:r>
              <a:rPr lang="en-US" dirty="0" smtClean="0"/>
              <a:t>Data deposit fees can be written into grant funding</a:t>
            </a:r>
          </a:p>
          <a:p>
            <a:r>
              <a:rPr lang="en-US" dirty="0" smtClean="0"/>
              <a:t>Tools are available to help you</a:t>
            </a:r>
            <a:endParaRPr lang="en-US" dirty="0"/>
          </a:p>
        </p:txBody>
      </p:sp>
      <p:pic>
        <p:nvPicPr>
          <p:cNvPr id="4" name="Picture 3" descr="img-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535" y="205979"/>
            <a:ext cx="1364265" cy="1371600"/>
          </a:xfrm>
          <a:prstGeom prst="rect">
            <a:avLst/>
          </a:prstGeom>
        </p:spPr>
      </p:pic>
    </p:spTree>
    <p:extLst>
      <p:ext uri="{BB962C8B-B14F-4D97-AF65-F5344CB8AC3E}">
        <p14:creationId xmlns:p14="http://schemas.microsoft.com/office/powerpoint/2010/main" val="272085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7A7"/>
                </a:solidFill>
              </a:rPr>
              <a:t>Data with Risk</a:t>
            </a:r>
            <a:endParaRPr lang="en-US" dirty="0">
              <a:solidFill>
                <a:srgbClr val="3767A7"/>
              </a:solidFill>
            </a:endParaRPr>
          </a:p>
        </p:txBody>
      </p:sp>
      <p:sp>
        <p:nvSpPr>
          <p:cNvPr id="3" name="Content Placeholder 2"/>
          <p:cNvSpPr>
            <a:spLocks noGrp="1"/>
          </p:cNvSpPr>
          <p:nvPr>
            <p:ph idx="1"/>
          </p:nvPr>
        </p:nvSpPr>
        <p:spPr/>
        <p:txBody>
          <a:bodyPr>
            <a:normAutofit fontScale="92500" lnSpcReduction="10000"/>
          </a:bodyPr>
          <a:lstStyle/>
          <a:p>
            <a:r>
              <a:rPr lang="en-US" dirty="0" smtClean="0"/>
              <a:t>Direct Identifiers</a:t>
            </a:r>
          </a:p>
          <a:p>
            <a:pPr lvl="1"/>
            <a:r>
              <a:rPr lang="en-US" dirty="0" smtClean="0"/>
              <a:t>Addresses, zip codes</a:t>
            </a:r>
          </a:p>
          <a:p>
            <a:pPr lvl="1"/>
            <a:r>
              <a:rPr lang="en-US" dirty="0" smtClean="0"/>
              <a:t>Phone numbers</a:t>
            </a:r>
          </a:p>
          <a:p>
            <a:r>
              <a:rPr lang="en-US" dirty="0" smtClean="0"/>
              <a:t>Indirect Identifiers</a:t>
            </a:r>
          </a:p>
          <a:p>
            <a:pPr lvl="1"/>
            <a:r>
              <a:rPr lang="en-US" dirty="0" smtClean="0"/>
              <a:t>Exact dates (birth/death/marriage)</a:t>
            </a:r>
          </a:p>
          <a:p>
            <a:pPr lvl="1"/>
            <a:r>
              <a:rPr lang="en-US" dirty="0" smtClean="0"/>
              <a:t>Income</a:t>
            </a:r>
          </a:p>
          <a:p>
            <a:pPr lvl="1"/>
            <a:r>
              <a:rPr lang="en-US" dirty="0" smtClean="0"/>
              <a:t>Geographic Data (e.g. county)</a:t>
            </a:r>
            <a:endParaRPr lang="en-US" dirty="0"/>
          </a:p>
        </p:txBody>
      </p:sp>
      <p:pic>
        <p:nvPicPr>
          <p:cNvPr id="4" name="Picture 3" descr="img-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535" y="205979"/>
            <a:ext cx="1364265" cy="1371600"/>
          </a:xfrm>
          <a:prstGeom prst="rect">
            <a:avLst/>
          </a:prstGeom>
        </p:spPr>
      </p:pic>
    </p:spTree>
    <p:extLst>
      <p:ext uri="{BB962C8B-B14F-4D97-AF65-F5344CB8AC3E}">
        <p14:creationId xmlns:p14="http://schemas.microsoft.com/office/powerpoint/2010/main" val="274631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767A7"/>
                </a:solidFill>
              </a:rPr>
              <a:t>Does </a:t>
            </a:r>
            <a:r>
              <a:rPr lang="en-US" dirty="0" err="1" smtClean="0">
                <a:solidFill>
                  <a:srgbClr val="3767A7"/>
                </a:solidFill>
              </a:rPr>
              <a:t>openICPSR</a:t>
            </a:r>
            <a:r>
              <a:rPr lang="en-US" dirty="0" smtClean="0">
                <a:solidFill>
                  <a:srgbClr val="3767A7"/>
                </a:solidFill>
              </a:rPr>
              <a:t> accept and disseminate restricted-use data?</a:t>
            </a:r>
            <a:endParaRPr lang="en-US" dirty="0">
              <a:solidFill>
                <a:srgbClr val="3767A7"/>
              </a:solidFill>
            </a:endParaRPr>
          </a:p>
        </p:txBody>
      </p:sp>
      <p:sp>
        <p:nvSpPr>
          <p:cNvPr id="3" name="Content Placeholder 2"/>
          <p:cNvSpPr>
            <a:spLocks noGrp="1"/>
          </p:cNvSpPr>
          <p:nvPr>
            <p:ph idx="1"/>
          </p:nvPr>
        </p:nvSpPr>
        <p:spPr>
          <a:xfrm>
            <a:off x="457200" y="1274366"/>
            <a:ext cx="8229600" cy="3394472"/>
          </a:xfrm>
        </p:spPr>
        <p:txBody>
          <a:bodyPr>
            <a:normAutofit fontScale="77500" lnSpcReduction="20000"/>
          </a:bodyPr>
          <a:lstStyle/>
          <a:p>
            <a:r>
              <a:rPr lang="en-US" dirty="0" smtClean="0"/>
              <a:t>The deposit of sensitive data or data with </a:t>
            </a:r>
          </a:p>
          <a:p>
            <a:pPr marL="346075" indent="0">
              <a:buNone/>
            </a:pPr>
            <a:r>
              <a:rPr lang="en-US" dirty="0" smtClean="0"/>
              <a:t>disclosure risk (restricted-use) is similar to the deposit of non-sensitive data except that the depositor will indicate that the data should be for restricted-use only</a:t>
            </a:r>
          </a:p>
          <a:p>
            <a:r>
              <a:rPr lang="en-US" dirty="0" smtClean="0"/>
              <a:t>Dissemination of restricted-use data is through ICPSR’s virtual data enclave; in this environment, data never leaves the secure server and analysis takes place in the virtual space</a:t>
            </a:r>
          </a:p>
          <a:p>
            <a:r>
              <a:rPr lang="en-US" dirty="0" smtClean="0"/>
              <a:t>Analysts desiring to access the data will need to apply for the data and will pay an access fee</a:t>
            </a:r>
            <a:endParaRPr lang="en-US" dirty="0"/>
          </a:p>
        </p:txBody>
      </p:sp>
      <p:pic>
        <p:nvPicPr>
          <p:cNvPr id="4" name="Picture 3" descr="img-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5979"/>
            <a:ext cx="1371600" cy="1371600"/>
          </a:xfrm>
          <a:prstGeom prst="rect">
            <a:avLst/>
          </a:prstGeom>
        </p:spPr>
      </p:pic>
    </p:spTree>
    <p:extLst>
      <p:ext uri="{BB962C8B-B14F-4D97-AF65-F5344CB8AC3E}">
        <p14:creationId xmlns:p14="http://schemas.microsoft.com/office/powerpoint/2010/main" val="122425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7A7"/>
                </a:solidFill>
              </a:rPr>
              <a:t>Note</a:t>
            </a:r>
            <a:endParaRPr lang="en-US" dirty="0">
              <a:solidFill>
                <a:srgbClr val="3767A7"/>
              </a:solidFill>
            </a:endParaRPr>
          </a:p>
        </p:txBody>
      </p:sp>
      <p:sp>
        <p:nvSpPr>
          <p:cNvPr id="3" name="Content Placeholder 2"/>
          <p:cNvSpPr>
            <a:spLocks noGrp="1"/>
          </p:cNvSpPr>
          <p:nvPr>
            <p:ph idx="1"/>
          </p:nvPr>
        </p:nvSpPr>
        <p:spPr>
          <a:xfrm>
            <a:off x="457200" y="862061"/>
            <a:ext cx="8229600" cy="853126"/>
          </a:xfrm>
        </p:spPr>
        <p:txBody>
          <a:bodyPr>
            <a:normAutofit/>
          </a:bodyPr>
          <a:lstStyle/>
          <a:p>
            <a:pPr marL="0" indent="0">
              <a:buNone/>
            </a:pPr>
            <a:r>
              <a:rPr lang="en-US" sz="2400" dirty="0" err="1" smtClean="0"/>
              <a:t>openICPSR</a:t>
            </a:r>
            <a:r>
              <a:rPr lang="en-US" sz="2400" dirty="0" smtClean="0"/>
              <a:t> accepts research data from a wide array of disciplines/fields, but not all</a:t>
            </a:r>
            <a:endParaRPr lang="en-US" sz="2400" dirty="0"/>
          </a:p>
        </p:txBody>
      </p:sp>
      <p:pic>
        <p:nvPicPr>
          <p:cNvPr id="4"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32399">
            <a:off x="1040940" y="2027376"/>
            <a:ext cx="6648537" cy="26942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70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7A7"/>
                </a:solidFill>
              </a:rPr>
              <a:t>Who Might Use </a:t>
            </a:r>
            <a:r>
              <a:rPr lang="en-US" dirty="0" err="1" smtClean="0">
                <a:solidFill>
                  <a:srgbClr val="3767A7"/>
                </a:solidFill>
              </a:rPr>
              <a:t>openICPSR</a:t>
            </a:r>
            <a:r>
              <a:rPr lang="en-US" dirty="0" smtClean="0">
                <a:solidFill>
                  <a:srgbClr val="3767A7"/>
                </a:solidFill>
              </a:rPr>
              <a:t>?</a:t>
            </a:r>
            <a:endParaRPr lang="en-US" dirty="0">
              <a:solidFill>
                <a:srgbClr val="3767A7"/>
              </a:solidFill>
            </a:endParaRPr>
          </a:p>
        </p:txBody>
      </p:sp>
      <p:sp>
        <p:nvSpPr>
          <p:cNvPr id="3" name="Content Placeholder 2"/>
          <p:cNvSpPr>
            <a:spLocks noGrp="1"/>
          </p:cNvSpPr>
          <p:nvPr>
            <p:ph idx="1"/>
          </p:nvPr>
        </p:nvSpPr>
        <p:spPr/>
        <p:txBody>
          <a:bodyPr>
            <a:normAutofit fontScale="77500" lnSpcReduction="20000"/>
          </a:bodyPr>
          <a:lstStyle/>
          <a:p>
            <a:r>
              <a:rPr lang="en-US" dirty="0" smtClean="0"/>
              <a:t>Researchers required to share data freely with the public to comply with grant/contract requirements</a:t>
            </a:r>
          </a:p>
          <a:p>
            <a:r>
              <a:rPr lang="en-US" dirty="0" smtClean="0"/>
              <a:t>Authors required to share data for replication purposes to comply with journal requirements</a:t>
            </a:r>
          </a:p>
          <a:p>
            <a:r>
              <a:rPr lang="en-US" dirty="0" smtClean="0"/>
              <a:t>Researchers required to share sensitive data or data with disclosure risk with the public from a secure digital environment</a:t>
            </a:r>
          </a:p>
          <a:p>
            <a:r>
              <a:rPr lang="en-US" dirty="0" smtClean="0"/>
              <a:t>Researchers, including students, who want to share data publicly as good practice or for the purposes of replication</a:t>
            </a:r>
            <a:endParaRPr lang="en-US" dirty="0"/>
          </a:p>
        </p:txBody>
      </p:sp>
    </p:spTree>
    <p:extLst>
      <p:ext uri="{BB962C8B-B14F-4D97-AF65-F5344CB8AC3E}">
        <p14:creationId xmlns:p14="http://schemas.microsoft.com/office/powerpoint/2010/main" val="32398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descr="img-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744" y="1327104"/>
            <a:ext cx="2019812" cy="3017042"/>
          </a:xfrm>
          <a:prstGeom prst="rect">
            <a:avLst/>
          </a:prstGeom>
        </p:spPr>
      </p:pic>
    </p:spTree>
    <p:extLst>
      <p:ext uri="{BB962C8B-B14F-4D97-AF65-F5344CB8AC3E}">
        <p14:creationId xmlns:p14="http://schemas.microsoft.com/office/powerpoint/2010/main" val="302022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descr="img-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744" y="1327104"/>
            <a:ext cx="2019812" cy="3017042"/>
          </a:xfrm>
          <a:prstGeom prst="rect">
            <a:avLst/>
          </a:prstGeom>
        </p:spPr>
      </p:pic>
      <p:sp>
        <p:nvSpPr>
          <p:cNvPr id="5" name="TextBox 4">
            <a:hlinkClick r:id="rId3"/>
          </p:cNvPr>
          <p:cNvSpPr txBox="1"/>
          <p:nvPr/>
        </p:nvSpPr>
        <p:spPr>
          <a:xfrm>
            <a:off x="3429000" y="4492624"/>
            <a:ext cx="2320655" cy="369332"/>
          </a:xfrm>
          <a:prstGeom prst="rect">
            <a:avLst/>
          </a:prstGeom>
          <a:noFill/>
        </p:spPr>
        <p:txBody>
          <a:bodyPr wrap="none" rtlCol="0">
            <a:spAutoFit/>
          </a:bodyPr>
          <a:lstStyle/>
          <a:p>
            <a:r>
              <a:rPr lang="en-US" dirty="0">
                <a:hlinkClick r:id="rId4" action="ppaction://hlinkfile"/>
              </a:rPr>
              <a:t>researchdata@usu.edu</a:t>
            </a:r>
            <a:endParaRPr lang="en-US" dirty="0"/>
          </a:p>
        </p:txBody>
      </p:sp>
    </p:spTree>
    <p:extLst>
      <p:ext uri="{BB962C8B-B14F-4D97-AF65-F5344CB8AC3E}">
        <p14:creationId xmlns:p14="http://schemas.microsoft.com/office/powerpoint/2010/main" val="22798879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0" y="2100787"/>
            <a:ext cx="5955455" cy="1419835"/>
          </a:xfrm>
        </p:spPr>
        <p:txBody>
          <a:bodyPr/>
          <a:lstStyle/>
          <a:p>
            <a:r>
              <a:rPr lang="en-US" dirty="0" smtClean="0"/>
              <a:t>Mandates and DMPs</a:t>
            </a:r>
            <a:endParaRPr lang="en-US" dirty="0"/>
          </a:p>
        </p:txBody>
      </p:sp>
      <p:pic>
        <p:nvPicPr>
          <p:cNvPr id="4" name="Content Placeholder 3" descr="img-17.png"/>
          <p:cNvPicPr>
            <a:picLocks noGrp="1" noChangeAspect="1"/>
          </p:cNvPicPr>
          <p:nvPr>
            <p:ph sz="quarter" idx="13"/>
          </p:nvPr>
        </p:nvPicPr>
        <p:blipFill>
          <a:blip r:embed="rId3">
            <a:extLst>
              <a:ext uri="{28A0092B-C50C-407E-A947-70E740481C1C}">
                <a14:useLocalDpi xmlns:a14="http://schemas.microsoft.com/office/drawing/2010/main" val="0"/>
              </a:ext>
            </a:extLst>
          </a:blip>
          <a:srcRect l="-3408" r="-3408"/>
          <a:stretch>
            <a:fillRect/>
          </a:stretch>
        </p:blipFill>
        <p:spPr/>
      </p:pic>
    </p:spTree>
    <p:extLst>
      <p:ext uri="{BB962C8B-B14F-4D97-AF65-F5344CB8AC3E}">
        <p14:creationId xmlns:p14="http://schemas.microsoft.com/office/powerpoint/2010/main" val="166189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2"/>
                </a:solidFill>
              </a:rPr>
              <a:t>Mandates</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NIH: 2003 – Data Sharing Plans</a:t>
            </a:r>
          </a:p>
          <a:p>
            <a:r>
              <a:rPr lang="en-US" dirty="0" smtClean="0"/>
              <a:t>NSF: 2011 – Data Management Plans (DMP)</a:t>
            </a:r>
          </a:p>
          <a:p>
            <a:r>
              <a:rPr lang="en-US" dirty="0" smtClean="0"/>
              <a:t>OSTP: 2013 – Increasing the Access to the Results of Federally Funded Scientific Research</a:t>
            </a:r>
          </a:p>
          <a:p>
            <a:r>
              <a:rPr lang="en-US" dirty="0" smtClean="0"/>
              <a:t>NEH: 2014 – Office of Digital Humanities</a:t>
            </a:r>
            <a:endParaRPr lang="en-US" dirty="0"/>
          </a:p>
        </p:txBody>
      </p:sp>
      <p:pic>
        <p:nvPicPr>
          <p:cNvPr id="4" name="Picture 3" descr="img-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5979"/>
            <a:ext cx="1371600" cy="1371600"/>
          </a:xfrm>
          <a:prstGeom prst="rect">
            <a:avLst/>
          </a:prstGeom>
        </p:spPr>
      </p:pic>
    </p:spTree>
    <p:extLst>
      <p:ext uri="{BB962C8B-B14F-4D97-AF65-F5344CB8AC3E}">
        <p14:creationId xmlns:p14="http://schemas.microsoft.com/office/powerpoint/2010/main" val="282485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68025"/>
                </a:solidFill>
              </a:rPr>
              <a:t>OSTP</a:t>
            </a:r>
            <a:endParaRPr lang="en-US" dirty="0">
              <a:solidFill>
                <a:srgbClr val="D68025"/>
              </a:solidFill>
            </a:endParaRPr>
          </a:p>
        </p:txBody>
      </p:sp>
      <p:sp>
        <p:nvSpPr>
          <p:cNvPr id="3" name="Content Placeholder 2"/>
          <p:cNvSpPr>
            <a:spLocks noGrp="1"/>
          </p:cNvSpPr>
          <p:nvPr>
            <p:ph idx="1"/>
          </p:nvPr>
        </p:nvSpPr>
        <p:spPr>
          <a:xfrm>
            <a:off x="457200" y="1200151"/>
            <a:ext cx="8229600" cy="2568313"/>
          </a:xfrm>
        </p:spPr>
        <p:txBody>
          <a:bodyPr>
            <a:normAutofit fontScale="92500" lnSpcReduction="20000"/>
          </a:bodyPr>
          <a:lstStyle/>
          <a:p>
            <a:pPr marL="0" indent="0">
              <a:buNone/>
            </a:pPr>
            <a:r>
              <a:rPr lang="en-US" dirty="0" smtClean="0"/>
              <a:t>“The Administration is committed to </a:t>
            </a:r>
          </a:p>
          <a:p>
            <a:pPr marL="0" indent="0">
              <a:buNone/>
            </a:pPr>
            <a:r>
              <a:rPr lang="en-US" dirty="0" smtClean="0"/>
              <a:t>ensuring that, to the greatest extent and with the fewest constraints possible . . . The direct results of federally funded scientific research are made available to and useful for the public, industry, and the scientific community.”</a:t>
            </a:r>
          </a:p>
        </p:txBody>
      </p:sp>
      <p:sp>
        <p:nvSpPr>
          <p:cNvPr id="4" name="TextBox 3"/>
          <p:cNvSpPr txBox="1"/>
          <p:nvPr/>
        </p:nvSpPr>
        <p:spPr>
          <a:xfrm>
            <a:off x="5550314" y="3925140"/>
            <a:ext cx="3136485" cy="923330"/>
          </a:xfrm>
          <a:prstGeom prst="rect">
            <a:avLst/>
          </a:prstGeom>
          <a:noFill/>
        </p:spPr>
        <p:txBody>
          <a:bodyPr wrap="square" rtlCol="0">
            <a:spAutoFit/>
          </a:bodyPr>
          <a:lstStyle/>
          <a:p>
            <a:pPr algn="r"/>
            <a:r>
              <a:rPr lang="en-US" dirty="0"/>
              <a:t>- John P. </a:t>
            </a:r>
            <a:r>
              <a:rPr lang="en-US" dirty="0" err="1" smtClean="0"/>
              <a:t>Holdren</a:t>
            </a:r>
            <a:endParaRPr lang="en-US" dirty="0"/>
          </a:p>
          <a:p>
            <a:pPr algn="r"/>
            <a:r>
              <a:rPr lang="en-US" dirty="0" smtClean="0"/>
              <a:t>Director</a:t>
            </a:r>
            <a:r>
              <a:rPr lang="en-US" dirty="0"/>
              <a:t>, </a:t>
            </a:r>
            <a:r>
              <a:rPr lang="en-US" dirty="0" smtClean="0"/>
              <a:t> White </a:t>
            </a:r>
            <a:r>
              <a:rPr lang="en-US" dirty="0"/>
              <a:t>House </a:t>
            </a:r>
            <a:r>
              <a:rPr lang="en-US" dirty="0" smtClean="0"/>
              <a:t>OSTP</a:t>
            </a:r>
          </a:p>
          <a:p>
            <a:pPr algn="r"/>
            <a:r>
              <a:rPr lang="en-US" dirty="0" smtClean="0"/>
              <a:t>Feb 22, 2013</a:t>
            </a:r>
            <a:endParaRPr lang="en-US" dirty="0"/>
          </a:p>
        </p:txBody>
      </p:sp>
      <p:pic>
        <p:nvPicPr>
          <p:cNvPr id="5" name="Picture 4" descr="img-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535" y="205979"/>
            <a:ext cx="1364265" cy="1371600"/>
          </a:xfrm>
          <a:prstGeom prst="rect">
            <a:avLst/>
          </a:prstGeom>
        </p:spPr>
      </p:pic>
    </p:spTree>
    <p:extLst>
      <p:ext uri="{BB962C8B-B14F-4D97-AF65-F5344CB8AC3E}">
        <p14:creationId xmlns:p14="http://schemas.microsoft.com/office/powerpoint/2010/main" val="166224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D68025"/>
                </a:solidFill>
              </a:rPr>
              <a:t>Agencies Responding to DMP</a:t>
            </a:r>
            <a:endParaRPr lang="en-US" dirty="0">
              <a:solidFill>
                <a:srgbClr val="D68025"/>
              </a:solidFill>
            </a:endParaRPr>
          </a:p>
        </p:txBody>
      </p:sp>
      <p:sp>
        <p:nvSpPr>
          <p:cNvPr id="5" name="Content Placeholder 4"/>
          <p:cNvSpPr>
            <a:spLocks noGrp="1"/>
          </p:cNvSpPr>
          <p:nvPr>
            <p:ph sz="half" idx="1"/>
          </p:nvPr>
        </p:nvSpPr>
        <p:spPr>
          <a:xfrm>
            <a:off x="457200" y="1063229"/>
            <a:ext cx="4038600" cy="3826704"/>
          </a:xfrm>
        </p:spPr>
        <p:txBody>
          <a:bodyPr>
            <a:normAutofit fontScale="55000" lnSpcReduction="20000"/>
          </a:bodyPr>
          <a:lstStyle/>
          <a:p>
            <a:r>
              <a:rPr lang="en-US" dirty="0" smtClean="0"/>
              <a:t>Agriculture (USDA)</a:t>
            </a:r>
          </a:p>
          <a:p>
            <a:r>
              <a:rPr lang="en-US" dirty="0" smtClean="0"/>
              <a:t>Commerce (DOC)</a:t>
            </a:r>
          </a:p>
          <a:p>
            <a:pPr lvl="1"/>
            <a:r>
              <a:rPr lang="en-US" dirty="0" smtClean="0"/>
              <a:t>Nat’l Oceanic &amp; Atmospheric Admin (NOAA)</a:t>
            </a:r>
          </a:p>
          <a:p>
            <a:r>
              <a:rPr lang="en-US" dirty="0" smtClean="0"/>
              <a:t>Defense (</a:t>
            </a:r>
            <a:r>
              <a:rPr lang="en-US" dirty="0" err="1" smtClean="0"/>
              <a:t>DoD</a:t>
            </a:r>
            <a:r>
              <a:rPr lang="en-US" dirty="0" smtClean="0"/>
              <a:t>)</a:t>
            </a:r>
          </a:p>
          <a:p>
            <a:r>
              <a:rPr lang="en-US" dirty="0" smtClean="0"/>
              <a:t>Education (ED)</a:t>
            </a:r>
          </a:p>
          <a:p>
            <a:r>
              <a:rPr lang="en-US" dirty="0" smtClean="0"/>
              <a:t>Energy (DOE)</a:t>
            </a:r>
          </a:p>
          <a:p>
            <a:r>
              <a:rPr lang="en-US" dirty="0" smtClean="0"/>
              <a:t>Health and Human Services (DHHS)</a:t>
            </a:r>
          </a:p>
          <a:p>
            <a:pPr lvl="1"/>
            <a:r>
              <a:rPr lang="en-US" dirty="0" smtClean="0"/>
              <a:t>Agency for Healthcare Research &amp; Quality (AHRQ)</a:t>
            </a:r>
          </a:p>
          <a:p>
            <a:pPr lvl="1"/>
            <a:r>
              <a:rPr lang="en-US" dirty="0" smtClean="0"/>
              <a:t>Office of </a:t>
            </a:r>
            <a:r>
              <a:rPr lang="en-US" dirty="0" err="1" smtClean="0"/>
              <a:t>Asst</a:t>
            </a:r>
            <a:r>
              <a:rPr lang="en-US" dirty="0" smtClean="0"/>
              <a:t> Sec for Preparedness &amp; Response (ASPR)</a:t>
            </a:r>
          </a:p>
          <a:p>
            <a:pPr lvl="1"/>
            <a:r>
              <a:rPr lang="en-US" dirty="0" smtClean="0"/>
              <a:t>Centers for Disease Control &amp; Prevention (CDC)</a:t>
            </a:r>
          </a:p>
          <a:p>
            <a:pPr lvl="1"/>
            <a:r>
              <a:rPr lang="en-US" dirty="0" smtClean="0"/>
              <a:t>Food and Drug Administration (FDA)</a:t>
            </a:r>
          </a:p>
          <a:p>
            <a:pPr lvl="1"/>
            <a:r>
              <a:rPr lang="en-US" dirty="0" smtClean="0"/>
              <a:t>Nat’l Institutes of Health (NIH)</a:t>
            </a:r>
          </a:p>
          <a:p>
            <a:r>
              <a:rPr lang="en-US" dirty="0" smtClean="0"/>
              <a:t>Homeland Security (DHS)</a:t>
            </a:r>
            <a:endParaRPr lang="en-US" dirty="0"/>
          </a:p>
        </p:txBody>
      </p:sp>
      <p:sp>
        <p:nvSpPr>
          <p:cNvPr id="6" name="Content Placeholder 5"/>
          <p:cNvSpPr>
            <a:spLocks noGrp="1"/>
          </p:cNvSpPr>
          <p:nvPr>
            <p:ph sz="half" idx="2"/>
          </p:nvPr>
        </p:nvSpPr>
        <p:spPr>
          <a:xfrm>
            <a:off x="4648200" y="1063230"/>
            <a:ext cx="4038600" cy="3453824"/>
          </a:xfrm>
        </p:spPr>
        <p:txBody>
          <a:bodyPr>
            <a:normAutofit fontScale="55000" lnSpcReduction="20000"/>
          </a:bodyPr>
          <a:lstStyle/>
          <a:p>
            <a:r>
              <a:rPr lang="en-US" dirty="0" smtClean="0"/>
              <a:t>Interior (DOI)</a:t>
            </a:r>
          </a:p>
          <a:p>
            <a:r>
              <a:rPr lang="en-US" dirty="0" smtClean="0"/>
              <a:t>Transportation (DOT)</a:t>
            </a:r>
          </a:p>
          <a:p>
            <a:r>
              <a:rPr lang="en-US" dirty="0" smtClean="0"/>
              <a:t>Veterans Affairs (VA)</a:t>
            </a:r>
          </a:p>
          <a:p>
            <a:r>
              <a:rPr lang="en-US" dirty="0" smtClean="0"/>
              <a:t>Environmental Protection Agency (EPA)</a:t>
            </a:r>
          </a:p>
          <a:p>
            <a:r>
              <a:rPr lang="en-US" dirty="0" smtClean="0"/>
              <a:t>Nat’l Aeronautics &amp; Space Admin (NASA)</a:t>
            </a:r>
          </a:p>
          <a:p>
            <a:r>
              <a:rPr lang="en-US" dirty="0" smtClean="0"/>
              <a:t>National Institute of Standards and Tech (NIST)</a:t>
            </a:r>
          </a:p>
          <a:p>
            <a:r>
              <a:rPr lang="en-US" dirty="0" smtClean="0"/>
              <a:t>Nat’l Science Foundation (NSF)</a:t>
            </a:r>
          </a:p>
          <a:p>
            <a:r>
              <a:rPr lang="en-US" dirty="0" smtClean="0"/>
              <a:t>Office of the Director of Nat’l Intelligence (ODNI)</a:t>
            </a:r>
          </a:p>
          <a:p>
            <a:r>
              <a:rPr lang="en-US" dirty="0" smtClean="0"/>
              <a:t>Smithsonian Institution (SI)</a:t>
            </a:r>
          </a:p>
          <a:p>
            <a:r>
              <a:rPr lang="en-US" dirty="0" smtClean="0"/>
              <a:t>U.S. Agency for Int’l Development (USAID)</a:t>
            </a:r>
            <a:endParaRPr lang="en-US" dirty="0"/>
          </a:p>
        </p:txBody>
      </p:sp>
    </p:spTree>
    <p:extLst>
      <p:ext uri="{BB962C8B-B14F-4D97-AF65-F5344CB8AC3E}">
        <p14:creationId xmlns:p14="http://schemas.microsoft.com/office/powerpoint/2010/main" val="364568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18" y="205979"/>
            <a:ext cx="6886350" cy="857250"/>
          </a:xfrm>
        </p:spPr>
        <p:txBody>
          <a:bodyPr/>
          <a:lstStyle/>
          <a:p>
            <a:pPr algn="l"/>
            <a:r>
              <a:rPr lang="en-US" dirty="0" smtClean="0">
                <a:solidFill>
                  <a:srgbClr val="D68025"/>
                </a:solidFill>
              </a:rPr>
              <a:t>Why Create a DMP?</a:t>
            </a:r>
            <a:endParaRPr lang="en-US" dirty="0">
              <a:solidFill>
                <a:srgbClr val="D68025"/>
              </a:solidFill>
            </a:endParaRPr>
          </a:p>
        </p:txBody>
      </p:sp>
      <p:sp>
        <p:nvSpPr>
          <p:cNvPr id="3" name="Content Placeholder 2"/>
          <p:cNvSpPr>
            <a:spLocks noGrp="1"/>
          </p:cNvSpPr>
          <p:nvPr>
            <p:ph idx="1"/>
          </p:nvPr>
        </p:nvSpPr>
        <p:spPr>
          <a:xfrm>
            <a:off x="457200" y="1529994"/>
            <a:ext cx="8229600" cy="2708497"/>
          </a:xfrm>
        </p:spPr>
        <p:txBody>
          <a:bodyPr>
            <a:normAutofit fontScale="70000" lnSpcReduction="20000"/>
          </a:bodyPr>
          <a:lstStyle/>
          <a:p>
            <a:r>
              <a:rPr lang="en-US" dirty="0" smtClean="0"/>
              <a:t>Find and understand your data when you need to use it</a:t>
            </a:r>
          </a:p>
          <a:p>
            <a:r>
              <a:rPr lang="en-US" dirty="0" smtClean="0"/>
              <a:t>Continuity when project staff leave or new researchers join</a:t>
            </a:r>
          </a:p>
          <a:p>
            <a:r>
              <a:rPr lang="en-US" dirty="0" smtClean="0"/>
              <a:t>Avoid unnecessary duplication e.g. re-collecting or reworking data</a:t>
            </a:r>
          </a:p>
          <a:p>
            <a:r>
              <a:rPr lang="en-US" dirty="0" smtClean="0"/>
              <a:t>Data underlying publications are maintained, allowing for validation of results</a:t>
            </a:r>
          </a:p>
          <a:p>
            <a:r>
              <a:rPr lang="en-US" dirty="0" smtClean="0"/>
              <a:t>Data sharing leads to more collaboration and advances research</a:t>
            </a:r>
          </a:p>
          <a:p>
            <a:r>
              <a:rPr lang="en-US" dirty="0" smtClean="0"/>
              <a:t>Your research is more visible and has greater impact</a:t>
            </a:r>
          </a:p>
          <a:p>
            <a:r>
              <a:rPr lang="en-US" dirty="0" smtClean="0"/>
              <a:t>Other researchers can cite your data so you gain credit</a:t>
            </a:r>
            <a:endParaRPr lang="en-US" dirty="0"/>
          </a:p>
        </p:txBody>
      </p:sp>
      <p:sp>
        <p:nvSpPr>
          <p:cNvPr id="4" name="TextBox 3"/>
          <p:cNvSpPr txBox="1"/>
          <p:nvPr/>
        </p:nvSpPr>
        <p:spPr>
          <a:xfrm>
            <a:off x="808218" y="1063229"/>
            <a:ext cx="7334788" cy="400110"/>
          </a:xfrm>
          <a:prstGeom prst="rect">
            <a:avLst/>
          </a:prstGeom>
          <a:noFill/>
        </p:spPr>
        <p:txBody>
          <a:bodyPr wrap="square" rtlCol="0">
            <a:spAutoFit/>
          </a:bodyPr>
          <a:lstStyle/>
          <a:p>
            <a:r>
              <a:rPr lang="en-US" sz="2000" dirty="0" smtClean="0">
                <a:solidFill>
                  <a:schemeClr val="accent2"/>
                </a:solidFill>
              </a:rPr>
              <a:t>There are many benefits to managing and sharing your data:</a:t>
            </a:r>
            <a:endParaRPr lang="en-US" sz="2000" dirty="0">
              <a:solidFill>
                <a:schemeClr val="accent2"/>
              </a:solidFill>
            </a:endParaRPr>
          </a:p>
        </p:txBody>
      </p:sp>
      <p:sp>
        <p:nvSpPr>
          <p:cNvPr id="5" name="TextBox 4"/>
          <p:cNvSpPr txBox="1"/>
          <p:nvPr/>
        </p:nvSpPr>
        <p:spPr>
          <a:xfrm>
            <a:off x="808218" y="4386921"/>
            <a:ext cx="7166753" cy="276999"/>
          </a:xfrm>
          <a:prstGeom prst="rect">
            <a:avLst/>
          </a:prstGeom>
          <a:noFill/>
        </p:spPr>
        <p:txBody>
          <a:bodyPr wrap="square" rtlCol="0">
            <a:spAutoFit/>
          </a:bodyPr>
          <a:lstStyle/>
          <a:p>
            <a:r>
              <a:rPr lang="en-US" sz="1200" dirty="0" smtClean="0"/>
              <a:t>Taken from </a:t>
            </a:r>
            <a:r>
              <a:rPr lang="en-US" sz="1200" u="sng" dirty="0">
                <a:hlinkClick r:id="rId3"/>
              </a:rPr>
              <a:t>http://www.dcc.ac.uk/resources/how-guides/develop-data-plan#Why%20develop</a:t>
            </a:r>
            <a:endParaRPr lang="en-US" sz="1200" dirty="0"/>
          </a:p>
        </p:txBody>
      </p:sp>
    </p:spTree>
    <p:extLst>
      <p:ext uri="{BB962C8B-B14F-4D97-AF65-F5344CB8AC3E}">
        <p14:creationId xmlns:p14="http://schemas.microsoft.com/office/powerpoint/2010/main" val="6350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68025"/>
                </a:solidFill>
              </a:rPr>
              <a:t>What’s in a DMP</a:t>
            </a:r>
            <a:endParaRPr lang="en-US" dirty="0">
              <a:solidFill>
                <a:srgbClr val="D68025"/>
              </a:solidFill>
            </a:endParaRPr>
          </a:p>
        </p:txBody>
      </p:sp>
      <p:sp>
        <p:nvSpPr>
          <p:cNvPr id="3" name="Content Placeholder 2"/>
          <p:cNvSpPr>
            <a:spLocks noGrp="1"/>
          </p:cNvSpPr>
          <p:nvPr>
            <p:ph idx="1"/>
          </p:nvPr>
        </p:nvSpPr>
        <p:spPr/>
        <p:txBody>
          <a:bodyPr>
            <a:normAutofit fontScale="85000" lnSpcReduction="20000"/>
          </a:bodyPr>
          <a:lstStyle/>
          <a:p>
            <a:r>
              <a:rPr lang="en-US" dirty="0" smtClean="0"/>
              <a:t>Data types and formats</a:t>
            </a:r>
          </a:p>
          <a:p>
            <a:r>
              <a:rPr lang="en-US" dirty="0" smtClean="0"/>
              <a:t>Metadata</a:t>
            </a:r>
          </a:p>
          <a:p>
            <a:r>
              <a:rPr lang="en-US" dirty="0" smtClean="0"/>
              <a:t>Storage and Backups</a:t>
            </a:r>
          </a:p>
          <a:p>
            <a:r>
              <a:rPr lang="en-US" dirty="0" smtClean="0"/>
              <a:t>Intellectual property and usage rights</a:t>
            </a:r>
          </a:p>
          <a:p>
            <a:r>
              <a:rPr lang="en-US" dirty="0" smtClean="0"/>
              <a:t>Archiving and preservation</a:t>
            </a:r>
          </a:p>
          <a:p>
            <a:r>
              <a:rPr lang="en-US" dirty="0" smtClean="0"/>
              <a:t>Ethics and Privacy</a:t>
            </a:r>
          </a:p>
          <a:p>
            <a:r>
              <a:rPr lang="en-US" dirty="0" smtClean="0"/>
              <a:t>Budget</a:t>
            </a:r>
          </a:p>
          <a:p>
            <a:r>
              <a:rPr lang="en-US" dirty="0" smtClean="0"/>
              <a:t>Responsibility</a:t>
            </a:r>
            <a:endParaRPr lang="en-US" dirty="0"/>
          </a:p>
        </p:txBody>
      </p:sp>
      <p:pic>
        <p:nvPicPr>
          <p:cNvPr id="4" name="Picture 3" descr="img-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535" y="205979"/>
            <a:ext cx="1364265" cy="1371600"/>
          </a:xfrm>
          <a:prstGeom prst="rect">
            <a:avLst/>
          </a:prstGeom>
        </p:spPr>
      </p:pic>
    </p:spTree>
    <p:extLst>
      <p:ext uri="{BB962C8B-B14F-4D97-AF65-F5344CB8AC3E}">
        <p14:creationId xmlns:p14="http://schemas.microsoft.com/office/powerpoint/2010/main" val="2616338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DMP Tool</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endParaRPr lang="en-US" dirty="0" smtClean="0">
              <a:hlinkClick r:id="rId3"/>
            </a:endParaRPr>
          </a:p>
          <a:p>
            <a:pPr marL="0" indent="0" algn="ctr">
              <a:buNone/>
            </a:pPr>
            <a:r>
              <a:rPr lang="en-US" dirty="0" smtClean="0">
                <a:hlinkClick r:id="rId3"/>
              </a:rPr>
              <a:t>Go to the tool</a:t>
            </a:r>
            <a:endParaRPr lang="en-US" dirty="0"/>
          </a:p>
        </p:txBody>
      </p:sp>
      <p:pic>
        <p:nvPicPr>
          <p:cNvPr id="7" name="Picture 6" descr="img-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5979"/>
            <a:ext cx="1371600" cy="1371600"/>
          </a:xfrm>
          <a:prstGeom prst="rect">
            <a:avLst/>
          </a:prstGeom>
        </p:spPr>
      </p:pic>
    </p:spTree>
    <p:extLst>
      <p:ext uri="{BB962C8B-B14F-4D97-AF65-F5344CB8AC3E}">
        <p14:creationId xmlns:p14="http://schemas.microsoft.com/office/powerpoint/2010/main" val="17060171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Road Show 2015">
      <a:dk1>
        <a:srgbClr val="474747"/>
      </a:dk1>
      <a:lt1>
        <a:sysClr val="window" lastClr="FFFFFF"/>
      </a:lt1>
      <a:dk2>
        <a:srgbClr val="01192C"/>
      </a:dk2>
      <a:lt2>
        <a:srgbClr val="E6E6E6"/>
      </a:lt2>
      <a:accent1>
        <a:srgbClr val="3767A7"/>
      </a:accent1>
      <a:accent2>
        <a:srgbClr val="D68025"/>
      </a:accent2>
      <a:accent3>
        <a:srgbClr val="679441"/>
      </a:accent3>
      <a:accent4>
        <a:srgbClr val="E5D74C"/>
      </a:accent4>
      <a:accent5>
        <a:srgbClr val="BF383D"/>
      </a:accent5>
      <a:accent6>
        <a:srgbClr val="6044E2"/>
      </a:accent6>
      <a:hlink>
        <a:srgbClr val="17B4B2"/>
      </a:hlink>
      <a:folHlink>
        <a:srgbClr val="474747"/>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1068</Words>
  <Application>Microsoft Macintosh PowerPoint</Application>
  <PresentationFormat>On-screen Show (16:9)</PresentationFormat>
  <Paragraphs>174</Paragraphs>
  <Slides>28</Slides>
  <Notes>24</Notes>
  <HiddenSlides>0</HiddenSlides>
  <MMClips>0</MMClips>
  <ScaleCrop>false</ScaleCrop>
  <HeadingPairs>
    <vt:vector size="6" baseType="variant">
      <vt:variant>
        <vt:lpstr>Theme</vt:lpstr>
      </vt:variant>
      <vt:variant>
        <vt:i4>1</vt:i4>
      </vt:variant>
      <vt:variant>
        <vt:lpstr>Slide Titles</vt:lpstr>
      </vt:variant>
      <vt:variant>
        <vt:i4>28</vt:i4>
      </vt:variant>
      <vt:variant>
        <vt:lpstr>Custom Shows</vt:lpstr>
      </vt:variant>
      <vt:variant>
        <vt:i4>3</vt:i4>
      </vt:variant>
    </vt:vector>
  </HeadingPairs>
  <TitlesOfParts>
    <vt:vector size="32" baseType="lpstr">
      <vt:lpstr>Office Theme</vt:lpstr>
      <vt:lpstr>PowerPoint Presentation</vt:lpstr>
      <vt:lpstr>Contents</vt:lpstr>
      <vt:lpstr>Mandates and DMPs</vt:lpstr>
      <vt:lpstr>Mandates</vt:lpstr>
      <vt:lpstr>OSTP</vt:lpstr>
      <vt:lpstr>Agencies Responding to DMP</vt:lpstr>
      <vt:lpstr>Why Create a DMP?</vt:lpstr>
      <vt:lpstr>What’s in a DMP</vt:lpstr>
      <vt:lpstr>DMP Tool</vt:lpstr>
      <vt:lpstr>File Naming and Metadata</vt:lpstr>
      <vt:lpstr>How do you currently name files?</vt:lpstr>
      <vt:lpstr>File Naming Best Practices</vt:lpstr>
      <vt:lpstr>Metadata: a Definition</vt:lpstr>
      <vt:lpstr>Why Create Metadata?</vt:lpstr>
      <vt:lpstr>File Formats</vt:lpstr>
      <vt:lpstr>Sharing, Storage, and Security</vt:lpstr>
      <vt:lpstr>Sharing Your Data</vt:lpstr>
      <vt:lpstr>Where to Share</vt:lpstr>
      <vt:lpstr>How to Find a Repository</vt:lpstr>
      <vt:lpstr>Security</vt:lpstr>
      <vt:lpstr>Evaluating Data Sharing Repository</vt:lpstr>
      <vt:lpstr>Potential Fees Associated with Deposits</vt:lpstr>
      <vt:lpstr>Data with Risk</vt:lpstr>
      <vt:lpstr>Does openICPSR accept and disseminate restricted-use data?</vt:lpstr>
      <vt:lpstr>Note</vt:lpstr>
      <vt:lpstr>Who Might Use openICPSR?</vt:lpstr>
      <vt:lpstr>Questions?</vt:lpstr>
      <vt:lpstr>Questions?</vt:lpstr>
      <vt:lpstr>Mandates and DMPs</vt:lpstr>
      <vt:lpstr>File Naming and Metadata</vt:lpstr>
      <vt:lpstr>Sharing, Storage, and Security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Mikkel Skinner</dc:creator>
  <cp:lastModifiedBy>Merrill-Cazier Library</cp:lastModifiedBy>
  <cp:revision>43</cp:revision>
  <dcterms:created xsi:type="dcterms:W3CDTF">2015-06-19T15:12:46Z</dcterms:created>
  <dcterms:modified xsi:type="dcterms:W3CDTF">2015-08-13T17:16:41Z</dcterms:modified>
</cp:coreProperties>
</file>