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media/image10.jpg" ContentType="image/jpg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3"/>
  </p:notesMasterIdLst>
  <p:sldIdLst>
    <p:sldId id="292" r:id="rId2"/>
    <p:sldId id="293" r:id="rId3"/>
    <p:sldId id="294" r:id="rId4"/>
    <p:sldId id="295" r:id="rId5"/>
    <p:sldId id="296" r:id="rId6"/>
    <p:sldId id="281" r:id="rId7"/>
    <p:sldId id="257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297" r:id="rId16"/>
    <p:sldId id="298" r:id="rId17"/>
    <p:sldId id="299" r:id="rId18"/>
    <p:sldId id="323" r:id="rId19"/>
    <p:sldId id="324" r:id="rId20"/>
    <p:sldId id="325" r:id="rId21"/>
    <p:sldId id="326" r:id="rId22"/>
    <p:sldId id="327" r:id="rId23"/>
    <p:sldId id="328" r:id="rId24"/>
    <p:sldId id="329" r:id="rId25"/>
    <p:sldId id="330" r:id="rId26"/>
    <p:sldId id="331" r:id="rId27"/>
    <p:sldId id="338" r:id="rId28"/>
    <p:sldId id="345" r:id="rId29"/>
    <p:sldId id="346" r:id="rId30"/>
    <p:sldId id="347" r:id="rId31"/>
    <p:sldId id="343" r:id="rId32"/>
    <p:sldId id="348" r:id="rId33"/>
    <p:sldId id="344" r:id="rId34"/>
    <p:sldId id="350" r:id="rId35"/>
    <p:sldId id="351" r:id="rId36"/>
    <p:sldId id="271" r:id="rId37"/>
    <p:sldId id="273" r:id="rId38"/>
    <p:sldId id="274" r:id="rId39"/>
    <p:sldId id="307" r:id="rId40"/>
    <p:sldId id="308" r:id="rId41"/>
    <p:sldId id="309" r:id="rId42"/>
    <p:sldId id="310" r:id="rId43"/>
    <p:sldId id="352" r:id="rId44"/>
    <p:sldId id="334" r:id="rId45"/>
    <p:sldId id="335" r:id="rId46"/>
    <p:sldId id="337" r:id="rId47"/>
    <p:sldId id="313" r:id="rId48"/>
    <p:sldId id="311" r:id="rId49"/>
    <p:sldId id="312" r:id="rId50"/>
    <p:sldId id="333" r:id="rId51"/>
    <p:sldId id="332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pos="1944" userDrawn="1">
          <p15:clr>
            <a:srgbClr val="A4A3A4"/>
          </p15:clr>
        </p15:guide>
        <p15:guide id="4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2B77"/>
    <a:srgbClr val="5041DD"/>
    <a:srgbClr val="6351D1"/>
    <a:srgbClr val="8DB3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91"/>
    <p:restoredTop sz="93805"/>
  </p:normalViewPr>
  <p:slideViewPr>
    <p:cSldViewPr snapToGrid="0" snapToObjects="1" showGuides="1">
      <p:cViewPr>
        <p:scale>
          <a:sx n="137" d="100"/>
          <a:sy n="137" d="100"/>
        </p:scale>
        <p:origin x="2128" y="360"/>
      </p:cViewPr>
      <p:guideLst>
        <p:guide orient="horz" pos="2160"/>
        <p:guide pos="1944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266C8-05D9-A146-AE36-4B387CF76B57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F995DD-30D0-2541-8976-2C3CF62B6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23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cc.ac.uk/resources/metadata-standards" TargetMode="External"/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995DD-30D0-2541-8976-2C3CF62B6B7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024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Said: </a:t>
            </a:r>
            <a:r>
              <a:rPr lang="en-US" sz="1200" dirty="0"/>
              <a:t>RGS will carry as much of this new compliance burden as it can, and give you support for the parts we need you to carry: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534D3-C739-EF47-B7D9-8121072534C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1899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534D3-C739-EF47-B7D9-8121072534C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943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534D3-C739-EF47-B7D9-8121072534C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5986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534D3-C739-EF47-B7D9-8121072534C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424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534D3-C739-EF47-B7D9-8121072534C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436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534D3-C739-EF47-B7D9-8121072534C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528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534D3-C739-EF47-B7D9-8121072534C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1841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534D3-C739-EF47-B7D9-8121072534C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42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Backup plan is referenced</a:t>
            </a:r>
            <a:r>
              <a:rPr lang="en-US" baseline="0" dirty="0"/>
              <a:t> in Types of data produced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534D3-C739-EF47-B7D9-8121072534C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299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534D3-C739-EF47-B7D9-8121072534C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035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534D3-C739-EF47-B7D9-8121072534C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0640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534D3-C739-EF47-B7D9-8121072534C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400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aseline="0" dirty="0">
                <a:effectLst/>
              </a:rPr>
              <a:t>4 slides (Only </a:t>
            </a:r>
          </a:p>
          <a:p>
            <a:endParaRPr lang="en-US" sz="1200" baseline="0" dirty="0">
              <a:effectLst/>
            </a:endParaRPr>
          </a:p>
          <a:p>
            <a:r>
              <a:rPr lang="en-US" sz="1200" baseline="0" dirty="0">
                <a:effectLst/>
              </a:rPr>
              <a:t>1. Title to Jeff’s proposal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075A2-B2C3-F84B-B557-3CD6D63F64A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285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aseline="0" dirty="0">
                <a:effectLst/>
              </a:rPr>
              <a:t>4 slides (Only </a:t>
            </a:r>
          </a:p>
          <a:p>
            <a:endParaRPr lang="en-US" sz="1200" baseline="0" dirty="0">
              <a:effectLst/>
            </a:endParaRPr>
          </a:p>
          <a:p>
            <a:r>
              <a:rPr lang="en-US" sz="1200" baseline="0" dirty="0">
                <a:effectLst/>
              </a:rPr>
              <a:t>1. Title to Jeff’s proposal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075A2-B2C3-F84B-B557-3CD6D63F64A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221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aseline="0" dirty="0">
                <a:effectLst/>
              </a:rPr>
              <a:t>4 slides (Only </a:t>
            </a:r>
          </a:p>
          <a:p>
            <a:endParaRPr lang="en-US" sz="1200" baseline="0" dirty="0">
              <a:effectLst/>
            </a:endParaRPr>
          </a:p>
          <a:p>
            <a:r>
              <a:rPr lang="en-US" sz="1200" baseline="0" dirty="0">
                <a:effectLst/>
              </a:rPr>
              <a:t>1. Title to Jeff’s proposal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075A2-B2C3-F84B-B557-3CD6D63F64A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9727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</a:t>
            </a:r>
            <a:r>
              <a:rPr lang="en-US" baseline="0" dirty="0"/>
              <a:t> of what a Master Data Record looks like in Digital Commons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The Data Management Plan becomes available through the Download option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Primary Metadata document accessible </a:t>
            </a:r>
            <a:r>
              <a:rPr lang="en-US" baseline="0"/>
              <a:t>through additional </a:t>
            </a:r>
            <a:r>
              <a:rPr lang="en-US" baseline="0" dirty="0"/>
              <a:t>files</a:t>
            </a:r>
          </a:p>
          <a:p>
            <a:pPr marL="171450" indent="-17145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995DD-30D0-2541-8976-2C3CF62B6B7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609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aseline="0" dirty="0">
                <a:effectLst/>
              </a:rPr>
              <a:t>4 slides (Only </a:t>
            </a:r>
          </a:p>
          <a:p>
            <a:endParaRPr lang="en-US" sz="1200" baseline="0" dirty="0">
              <a:effectLst/>
            </a:endParaRPr>
          </a:p>
          <a:p>
            <a:r>
              <a:rPr lang="en-US" sz="1200" baseline="0" dirty="0">
                <a:effectLst/>
              </a:rPr>
              <a:t>1. Title to Jeff’s proposal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075A2-B2C3-F84B-B557-3CD6D63F64A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9365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Example of Dataset Record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 dirty="0"/>
              <a:t>Location of datasets verified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 dirty="0"/>
              <a:t>Metadata records created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 dirty="0"/>
              <a:t>Link to dataset provided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995DD-30D0-2541-8976-2C3CF62B6B7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23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aseline="0" dirty="0">
                <a:effectLst/>
              </a:rPr>
              <a:t>4 slides (Only </a:t>
            </a:r>
          </a:p>
          <a:p>
            <a:endParaRPr lang="en-US" sz="1200" baseline="0" dirty="0">
              <a:effectLst/>
            </a:endParaRPr>
          </a:p>
          <a:p>
            <a:r>
              <a:rPr lang="en-US" sz="1200" baseline="0" dirty="0">
                <a:effectLst/>
              </a:rPr>
              <a:t>1. Title to Jeff’s proposal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075A2-B2C3-F84B-B557-3CD6D63F64A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402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534D3-C739-EF47-B7D9-8121072534C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0191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075A2-B2C3-F84B-B557-3CD6D63F64A4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01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534D3-C739-EF47-B7D9-8121072534C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417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Online Catalog Record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3AB5A-0465-E044-B44A-C37EF2CC054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2437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Publications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0" dirty="0"/>
              <a:t>Add funder information to existing records;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075A2-B2C3-F84B-B557-3CD6D63F64A4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181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Said: </a:t>
            </a:r>
            <a:r>
              <a:rPr lang="en-US" sz="1200" dirty="0"/>
              <a:t>RGS will carry as much of this new compliance burden as it can, and give you support for the parts we need you to carry: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534D3-C739-EF47-B7D9-8121072534C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47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Data policies for most agencies still under development, but the general framework is set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534D3-C739-EF47-B7D9-8121072534C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5238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Data policies for most agencies still under development, but the general framework is set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534D3-C739-EF47-B7D9-8121072534C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659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Data policies for most agencies still under development, but the general framework is set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534D3-C739-EF47-B7D9-8121072534C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0875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Data policies for most agencies still under development, but the general framework is set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534D3-C739-EF47-B7D9-8121072534C9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889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534D3-C739-EF47-B7D9-8121072534C9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909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534D3-C739-EF47-B7D9-8121072534C9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8127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https://prezi.com/ohlbld-btija/metadata-for-research-data-usu/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995DD-30D0-2541-8976-2C3CF62B6B7F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19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Re-use through preservation and broader public access maximize the impact and accountability of the Federal research investment.</a:t>
            </a:r>
          </a:p>
          <a:p>
            <a:pPr marL="457200" lvl="1" indent="0">
              <a:buNone/>
            </a:pPr>
            <a:endParaRPr lang="en-US" sz="2200" dirty="0">
              <a:solidFill>
                <a:schemeClr val="bg2">
                  <a:lumMod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534D3-C739-EF47-B7D9-8121072534C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8433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hlinkClick r:id="rId3"/>
              </a:rPr>
              <a:t>http://www.dcc.ac.uk/resources/metadata-standards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534D3-C739-EF47-B7D9-8121072534C9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7017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995DD-30D0-2541-8976-2C3CF62B6B7F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5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534D3-C739-EF47-B7D9-8121072534C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534D3-C739-EF47-B7D9-8121072534C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80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534D3-C739-EF47-B7D9-8121072534C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39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Data policies for most agencies still under development, but the general framework is set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534D3-C739-EF47-B7D9-8121072534C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09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534D3-C739-EF47-B7D9-8121072534C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47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EB0A9-9D8E-424A-B228-B470F357383D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F3BAD-4339-1940-836F-BF1DE841F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553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EB0A9-9D8E-424A-B228-B470F357383D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F3BAD-4339-1940-836F-BF1DE841F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422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EB0A9-9D8E-424A-B228-B470F357383D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F3BAD-4339-1940-836F-BF1DE841F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685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EB0A9-9D8E-424A-B228-B470F357383D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F3BAD-4339-1940-836F-BF1DE841F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24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EB0A9-9D8E-424A-B228-B470F357383D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F3BAD-4339-1940-836F-BF1DE841F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616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EB0A9-9D8E-424A-B228-B470F357383D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F3BAD-4339-1940-836F-BF1DE841F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99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EB0A9-9D8E-424A-B228-B470F357383D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F3BAD-4339-1940-836F-BF1DE841F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769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EB0A9-9D8E-424A-B228-B470F357383D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F3BAD-4339-1940-836F-BF1DE841F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73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EB0A9-9D8E-424A-B228-B470F357383D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F3BAD-4339-1940-836F-BF1DE841F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5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EB0A9-9D8E-424A-B228-B470F357383D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F3BAD-4339-1940-836F-BF1DE841F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98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EB0A9-9D8E-424A-B228-B470F357383D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F3BAD-4339-1940-836F-BF1DE841F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791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EB0A9-9D8E-424A-B228-B470F357383D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F3BAD-4339-1940-836F-BF1DE841F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762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demo.usu.bepress.com/federally_funded_research/1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tif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iff"/><Relationship Id="rId4" Type="http://schemas.openxmlformats.org/officeDocument/2006/relationships/hyperlink" Target="http://digitalcommons.usu.edu/all_datasets/15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eis.usda.gov/web/crisprojectpages/0206831-characterizing-stress-responses-of-industrial-strains-of-bifidobacteria-and-their-use-for-extending-the-survival-of-bifidobacteria-in-foods.html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ncbi.nlm.nih.gov/geo/query/acc.cgi?acc=GSE44709" TargetMode="External"/><Relationship Id="rId5" Type="http://schemas.openxmlformats.org/officeDocument/2006/relationships/hyperlink" Target="http://doi.org/10.1016/j.jbiotec.2015.06.405" TargetMode="External"/><Relationship Id="rId4" Type="http://schemas.openxmlformats.org/officeDocument/2006/relationships/hyperlink" Target="http://doi.org/10.1007/s10295-011-0983-y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digitalcommons.usu.edu/nfs_facpub/606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tif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rezi.com/ohlbld-btija/metadata-for-research-data-usu/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cc.ac.uk/resources/metadata-standards" TargetMode="Externa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6" r="19068"/>
          <a:stretch/>
        </p:blipFill>
        <p:spPr>
          <a:xfrm>
            <a:off x="-22861" y="0"/>
            <a:ext cx="9212581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22861" y="0"/>
            <a:ext cx="9212581" cy="6857999"/>
          </a:xfrm>
          <a:prstGeom prst="rect">
            <a:avLst/>
          </a:prstGeom>
          <a:solidFill>
            <a:srgbClr val="352B76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00100" y="754380"/>
            <a:ext cx="7726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Welcome to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82" y="1903631"/>
            <a:ext cx="7343778" cy="25998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27" t="53000" r="21260" b="30667"/>
          <a:stretch/>
        </p:blipFill>
        <p:spPr>
          <a:xfrm>
            <a:off x="2834640" y="4800694"/>
            <a:ext cx="3497580" cy="153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133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1389420" y="3008990"/>
            <a:ext cx="6593759" cy="3357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Digitally recorded material necessary to validate </a:t>
            </a: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research findings and publications</a:t>
            </a:r>
            <a:endParaRPr lang="is-IS" sz="3600" dirty="0">
              <a:solidFill>
                <a:schemeClr val="tx1">
                  <a:lumMod val="85000"/>
                  <a:lumOff val="1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6" t="5887" r="19298" b="76291"/>
          <a:stretch/>
        </p:blipFill>
        <p:spPr>
          <a:xfrm>
            <a:off x="0" y="415915"/>
            <a:ext cx="9144000" cy="122222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flipV="1">
            <a:off x="1" y="422611"/>
            <a:ext cx="9144000" cy="1222225"/>
          </a:xfrm>
          <a:prstGeom prst="rect">
            <a:avLst/>
          </a:prstGeom>
          <a:solidFill>
            <a:srgbClr val="352B76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28600" y="422613"/>
            <a:ext cx="8915400" cy="1172144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What are digital data?</a:t>
            </a:r>
          </a:p>
        </p:txBody>
      </p:sp>
    </p:spTree>
    <p:extLst>
      <p:ext uri="{BB962C8B-B14F-4D97-AF65-F5344CB8AC3E}">
        <p14:creationId xmlns:p14="http://schemas.microsoft.com/office/powerpoint/2010/main" val="1188392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502007" y="2123810"/>
            <a:ext cx="8086821" cy="408104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Laboratory notebooks</a:t>
            </a:r>
          </a:p>
          <a:p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Preliminary analyses</a:t>
            </a:r>
          </a:p>
          <a:p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Drafts of scientific papers</a:t>
            </a:r>
          </a:p>
          <a:p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Plans for future research</a:t>
            </a:r>
          </a:p>
          <a:p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Peer review reports</a:t>
            </a:r>
          </a:p>
          <a:p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Communications with colleagues</a:t>
            </a:r>
          </a:p>
          <a:p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Physical objects (samples/specimens)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6" t="5887" r="19298" b="76291"/>
          <a:stretch/>
        </p:blipFill>
        <p:spPr>
          <a:xfrm>
            <a:off x="0" y="415915"/>
            <a:ext cx="9144000" cy="122222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flipV="1">
            <a:off x="1" y="422611"/>
            <a:ext cx="9144000" cy="1222225"/>
          </a:xfrm>
          <a:prstGeom prst="rect">
            <a:avLst/>
          </a:prstGeom>
          <a:solidFill>
            <a:srgbClr val="352B76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4800" y="422613"/>
            <a:ext cx="8839200" cy="1172144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What digital </a:t>
            </a:r>
            <a:r>
              <a:rPr lang="en-US" sz="4000">
                <a:solidFill>
                  <a:schemeClr val="bg1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data are </a:t>
            </a:r>
            <a:r>
              <a:rPr lang="en-US" sz="4000" dirty="0">
                <a:solidFill>
                  <a:schemeClr val="bg1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NOT?</a:t>
            </a:r>
          </a:p>
        </p:txBody>
      </p:sp>
    </p:spTree>
    <p:extLst>
      <p:ext uri="{BB962C8B-B14F-4D97-AF65-F5344CB8AC3E}">
        <p14:creationId xmlns:p14="http://schemas.microsoft.com/office/powerpoint/2010/main" val="1679684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6" t="5887" r="19298" b="76291"/>
          <a:stretch/>
        </p:blipFill>
        <p:spPr>
          <a:xfrm>
            <a:off x="0" y="415915"/>
            <a:ext cx="9144000" cy="122222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flipV="1">
            <a:off x="1" y="422611"/>
            <a:ext cx="9144000" cy="1222225"/>
          </a:xfrm>
          <a:prstGeom prst="rect">
            <a:avLst/>
          </a:prstGeom>
          <a:solidFill>
            <a:srgbClr val="352B76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4800" y="422613"/>
            <a:ext cx="8839200" cy="1172144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What are the major challenges?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-1" y="1894113"/>
            <a:ext cx="8860971" cy="47299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/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Must provide access without charge</a:t>
            </a:r>
          </a:p>
          <a:p>
            <a:pPr lvl="1"/>
            <a:r>
              <a:rPr lang="EN-US" sz="3300" dirty="0">
                <a:latin typeface="Avenir Book" charset="0"/>
                <a:ea typeface="Avenir Book" charset="0"/>
                <a:cs typeface="Avenir Book" charset="0"/>
              </a:rPr>
              <a:t>No “expiration date” for public access to data</a:t>
            </a:r>
            <a:endParaRPr lang="EN-US" sz="3300">
              <a:latin typeface="Avenir Book" charset="0"/>
              <a:ea typeface="Avenir Book" charset="0"/>
              <a:cs typeface="Avenir Book" charset="0"/>
            </a:endParaRPr>
          </a:p>
          <a:p>
            <a:pPr lvl="1"/>
            <a:r>
              <a:rPr lang="EN-US" sz="3300" dirty="0">
                <a:solidFill>
                  <a:srgbClr val="262626"/>
                </a:solidFill>
                <a:latin typeface="Avenir Book" charset="0"/>
                <a:ea typeface="Avenir Book" charset="0"/>
                <a:cs typeface="Avenir Book" charset="0"/>
              </a:rPr>
              <a:t>Mandate</a:t>
            </a:r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is largely unfunded</a:t>
            </a:r>
            <a:endParaRPr lang="EN-US" sz="3300" dirty="0">
              <a:latin typeface="Avenir Book" charset="0"/>
              <a:ea typeface="Avenir Book" charset="0"/>
              <a:cs typeface="Avenir Book" charset="0"/>
            </a:endParaRPr>
          </a:p>
          <a:p>
            <a:pPr lvl="1"/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Subject to audit</a:t>
            </a:r>
          </a:p>
          <a:p>
            <a:pPr lvl="1"/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Real consequences for non-compliance for the institution and PI</a:t>
            </a:r>
          </a:p>
        </p:txBody>
      </p:sp>
    </p:spTree>
    <p:extLst>
      <p:ext uri="{BB962C8B-B14F-4D97-AF65-F5344CB8AC3E}">
        <p14:creationId xmlns:p14="http://schemas.microsoft.com/office/powerpoint/2010/main" val="14017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6" t="5887" r="19298" b="76291"/>
          <a:stretch/>
        </p:blipFill>
        <p:spPr>
          <a:xfrm>
            <a:off x="0" y="415915"/>
            <a:ext cx="9144000" cy="122222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flipV="1">
            <a:off x="1" y="422611"/>
            <a:ext cx="9144000" cy="1222225"/>
          </a:xfrm>
          <a:prstGeom prst="rect">
            <a:avLst/>
          </a:prstGeom>
          <a:solidFill>
            <a:srgbClr val="352B76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7088" y="444385"/>
            <a:ext cx="9144000" cy="1172144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Utah State University response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6831" y="2155005"/>
            <a:ext cx="8031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8DB3DE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Library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06831" y="2829486"/>
            <a:ext cx="3614055" cy="0"/>
          </a:xfrm>
          <a:prstGeom prst="line">
            <a:avLst/>
          </a:prstGeom>
          <a:ln w="12700">
            <a:solidFill>
              <a:srgbClr val="352B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789717" y="2161128"/>
            <a:ext cx="1958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8DB3DE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RGS</a:t>
            </a:r>
            <a:endParaRPr lang="en-US" sz="3200" dirty="0">
              <a:solidFill>
                <a:srgbClr val="8DB3DE"/>
              </a:solidFill>
              <a:latin typeface="Frutiger LT Std 55 Roman" charset="0"/>
              <a:ea typeface="Frutiger LT Std 55 Roman" charset="0"/>
              <a:cs typeface="Frutiger LT Std 55 Roman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06831" y="2020805"/>
            <a:ext cx="3635826" cy="0"/>
          </a:xfrm>
          <a:prstGeom prst="line">
            <a:avLst/>
          </a:prstGeom>
          <a:ln w="12700">
            <a:solidFill>
              <a:srgbClr val="352B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789717" y="2829486"/>
            <a:ext cx="3614055" cy="0"/>
          </a:xfrm>
          <a:prstGeom prst="line">
            <a:avLst/>
          </a:prstGeom>
          <a:ln w="12700">
            <a:solidFill>
              <a:srgbClr val="352B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789717" y="2020805"/>
            <a:ext cx="3635826" cy="0"/>
          </a:xfrm>
          <a:prstGeom prst="line">
            <a:avLst/>
          </a:prstGeom>
          <a:ln w="12700">
            <a:solidFill>
              <a:srgbClr val="352B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-763087" y="3093365"/>
            <a:ext cx="49856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lvl="2" indent="-457200">
              <a:buFont typeface="Arial" charset="0"/>
              <a:buChar char="•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Data Services Coordinator</a:t>
            </a:r>
          </a:p>
          <a:p>
            <a:pPr marL="1371600" lvl="2" indent="-457200">
              <a:buFont typeface="Arial" charset="0"/>
              <a:buChar char="•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Metadata Specialist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42658" y="3093365"/>
            <a:ext cx="5181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lvl="2" indent="-457200">
              <a:buFont typeface="Arial" charset="0"/>
              <a:buChar char="•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Associate VPR</a:t>
            </a:r>
          </a:p>
          <a:p>
            <a:pPr marL="1371600" lvl="2" indent="-457200">
              <a:buFont typeface="Arial" charset="0"/>
              <a:buChar char="•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Research Development Director </a:t>
            </a:r>
          </a:p>
          <a:p>
            <a:pPr marL="1371600" lvl="2" indent="-457200">
              <a:buFont typeface="Arial" charset="0"/>
              <a:buChar char="•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Sponsored Programs Director</a:t>
            </a:r>
          </a:p>
          <a:p>
            <a:pPr marL="1371600" lvl="2" indent="-457200">
              <a:buFont typeface="Arial" charset="0"/>
              <a:buChar char="•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Programmer</a:t>
            </a:r>
          </a:p>
        </p:txBody>
      </p:sp>
    </p:spTree>
    <p:extLst>
      <p:ext uri="{BB962C8B-B14F-4D97-AF65-F5344CB8AC3E}">
        <p14:creationId xmlns:p14="http://schemas.microsoft.com/office/powerpoint/2010/main" val="1282810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6" t="5887" r="19298" b="76291"/>
          <a:stretch/>
        </p:blipFill>
        <p:spPr>
          <a:xfrm>
            <a:off x="0" y="415915"/>
            <a:ext cx="9144000" cy="122222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flipV="1">
            <a:off x="1" y="422611"/>
            <a:ext cx="9144000" cy="1222225"/>
          </a:xfrm>
          <a:prstGeom prst="rect">
            <a:avLst/>
          </a:prstGeom>
          <a:solidFill>
            <a:srgbClr val="352B76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7088" y="444385"/>
            <a:ext cx="9144000" cy="1172144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Oh good, more compliance rules…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28279" y="1886764"/>
            <a:ext cx="2762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8DB3DE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Digital Commons  record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3272589" y="2667386"/>
            <a:ext cx="2665562" cy="1"/>
          </a:xfrm>
          <a:prstGeom prst="line">
            <a:avLst/>
          </a:prstGeom>
          <a:ln w="12700">
            <a:solidFill>
              <a:srgbClr val="352B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272589" y="1842593"/>
            <a:ext cx="2665562" cy="6783"/>
          </a:xfrm>
          <a:prstGeom prst="line">
            <a:avLst/>
          </a:prstGeom>
          <a:ln w="12700">
            <a:solidFill>
              <a:srgbClr val="352B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30747" y="2803359"/>
            <a:ext cx="28695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Sets the contract for contract with federal sponsor</a:t>
            </a:r>
          </a:p>
          <a:p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188368" y="2812687"/>
            <a:ext cx="2886146" cy="1446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2"/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Provides roadmap for public access, retrieval, and analysis.</a:t>
            </a:r>
          </a:p>
          <a:p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170766" y="2803359"/>
            <a:ext cx="2869532" cy="1446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2"/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Ensures public access through USU’s institutional repository.</a:t>
            </a:r>
          </a:p>
          <a:p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98477" y="1899048"/>
            <a:ext cx="21576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8DB3DE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Data Archiving</a:t>
            </a: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6170766" y="2660602"/>
            <a:ext cx="2665562" cy="1"/>
          </a:xfrm>
          <a:prstGeom prst="line">
            <a:avLst/>
          </a:prstGeom>
          <a:ln w="12700">
            <a:solidFill>
              <a:srgbClr val="352B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170766" y="1835809"/>
            <a:ext cx="2665562" cy="6783"/>
          </a:xfrm>
          <a:prstGeom prst="line">
            <a:avLst/>
          </a:prstGeom>
          <a:ln w="12700">
            <a:solidFill>
              <a:srgbClr val="352B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-32657" y="1932620"/>
            <a:ext cx="33963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8DB3DE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DMP</a:t>
            </a:r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224024" y="2674169"/>
            <a:ext cx="2665562" cy="1"/>
          </a:xfrm>
          <a:prstGeom prst="line">
            <a:avLst/>
          </a:prstGeom>
          <a:ln w="12700">
            <a:solidFill>
              <a:srgbClr val="352B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24024" y="1849376"/>
            <a:ext cx="2665562" cy="6783"/>
          </a:xfrm>
          <a:prstGeom prst="line">
            <a:avLst/>
          </a:prstGeom>
          <a:ln w="12700">
            <a:solidFill>
              <a:srgbClr val="352B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00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6" r="19068"/>
          <a:stretch/>
        </p:blipFill>
        <p:spPr>
          <a:xfrm>
            <a:off x="-22861" y="0"/>
            <a:ext cx="921258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212581" cy="6858000"/>
          </a:xfrm>
          <a:prstGeom prst="rect">
            <a:avLst/>
          </a:prstGeom>
          <a:solidFill>
            <a:srgbClr val="352B76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5084" y="2639464"/>
            <a:ext cx="8031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Data Management Plans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66164" y="3742660"/>
            <a:ext cx="7569762" cy="0"/>
          </a:xfrm>
          <a:prstGeom prst="line">
            <a:avLst/>
          </a:prstGeom>
          <a:ln w="12700">
            <a:solidFill>
              <a:srgbClr val="8DB3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15084" y="2314427"/>
            <a:ext cx="7569762" cy="0"/>
          </a:xfrm>
          <a:prstGeom prst="line">
            <a:avLst/>
          </a:prstGeom>
          <a:ln w="12700">
            <a:solidFill>
              <a:srgbClr val="8DB3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891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6" r="19068"/>
          <a:stretch/>
        </p:blipFill>
        <p:spPr>
          <a:xfrm>
            <a:off x="-22861" y="0"/>
            <a:ext cx="921258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212581" cy="6858000"/>
          </a:xfrm>
          <a:prstGeom prst="rect">
            <a:avLst/>
          </a:prstGeom>
          <a:solidFill>
            <a:srgbClr val="352B76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5084" y="1759161"/>
            <a:ext cx="8031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4000" dirty="0">
                <a:solidFill>
                  <a:schemeClr val="bg1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Any proposal without a good DMP was placed in the "no further consideration" pile immediately.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715084" y="1485090"/>
            <a:ext cx="7569762" cy="0"/>
          </a:xfrm>
          <a:prstGeom prst="line">
            <a:avLst/>
          </a:prstGeom>
          <a:ln w="12700">
            <a:solidFill>
              <a:srgbClr val="8DB3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03749" y="654093"/>
            <a:ext cx="8031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Directly from NSF</a:t>
            </a:r>
          </a:p>
        </p:txBody>
      </p:sp>
    </p:spTree>
    <p:extLst>
      <p:ext uri="{BB962C8B-B14F-4D97-AF65-F5344CB8AC3E}">
        <p14:creationId xmlns:p14="http://schemas.microsoft.com/office/powerpoint/2010/main" val="831335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6" t="5887" r="19298" b="76291"/>
          <a:stretch/>
        </p:blipFill>
        <p:spPr>
          <a:xfrm>
            <a:off x="0" y="415915"/>
            <a:ext cx="9144000" cy="122222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flipV="1">
            <a:off x="1" y="422611"/>
            <a:ext cx="9144000" cy="1222225"/>
          </a:xfrm>
          <a:prstGeom prst="rect">
            <a:avLst/>
          </a:prstGeom>
          <a:solidFill>
            <a:srgbClr val="352B76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422613"/>
            <a:ext cx="9144000" cy="1172144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Essential Elements of a DMP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6260" y="1941129"/>
            <a:ext cx="8031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8DB3DE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Types of data produced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556260" y="2615610"/>
            <a:ext cx="7569762" cy="0"/>
          </a:xfrm>
          <a:prstGeom prst="line">
            <a:avLst/>
          </a:prstGeom>
          <a:ln w="12700">
            <a:solidFill>
              <a:srgbClr val="352B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56260" y="2777293"/>
            <a:ext cx="8031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8DB3DE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Data and metadata standards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6260" y="3601937"/>
            <a:ext cx="8031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8DB3DE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Policies for access and sharing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6260" y="4444301"/>
            <a:ext cx="8031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8DB3DE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Policies for reuse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87493" y="5270205"/>
            <a:ext cx="8031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8DB3DE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Plans for archiving </a:t>
            </a:r>
            <a:r>
              <a:rPr lang="en-US" sz="3200">
                <a:solidFill>
                  <a:srgbClr val="8DB3DE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and preservation </a:t>
            </a:r>
            <a:endParaRPr lang="en-US" sz="3200" dirty="0">
              <a:solidFill>
                <a:srgbClr val="8DB3DE"/>
              </a:solidFill>
              <a:latin typeface="Frutiger LT Std 55 Roman" charset="0"/>
              <a:ea typeface="Frutiger LT Std 55 Roman" charset="0"/>
              <a:cs typeface="Frutiger LT Std 55 Roman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7493" y="6070039"/>
            <a:ext cx="8031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8DB3DE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Roles and responsibilities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556260" y="3450672"/>
            <a:ext cx="7569762" cy="0"/>
          </a:xfrm>
          <a:prstGeom prst="line">
            <a:avLst/>
          </a:prstGeom>
          <a:ln w="12700">
            <a:solidFill>
              <a:srgbClr val="352B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56260" y="4323569"/>
            <a:ext cx="7569762" cy="0"/>
          </a:xfrm>
          <a:prstGeom prst="line">
            <a:avLst/>
          </a:prstGeom>
          <a:ln w="12700">
            <a:solidFill>
              <a:srgbClr val="352B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87493" y="5103165"/>
            <a:ext cx="7569762" cy="0"/>
          </a:xfrm>
          <a:prstGeom prst="line">
            <a:avLst/>
          </a:prstGeom>
          <a:ln w="12700">
            <a:solidFill>
              <a:srgbClr val="352B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87493" y="5943121"/>
            <a:ext cx="7569762" cy="0"/>
          </a:xfrm>
          <a:prstGeom prst="line">
            <a:avLst/>
          </a:prstGeom>
          <a:ln w="12700">
            <a:solidFill>
              <a:srgbClr val="352B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06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/>
      <p:bldP spid="22" grpId="0"/>
      <p:bldP spid="23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6" t="5887" r="19298" b="76291"/>
          <a:stretch/>
        </p:blipFill>
        <p:spPr>
          <a:xfrm>
            <a:off x="0" y="415915"/>
            <a:ext cx="9144000" cy="122222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flipV="1">
            <a:off x="1" y="422611"/>
            <a:ext cx="9144000" cy="1222225"/>
          </a:xfrm>
          <a:prstGeom prst="rect">
            <a:avLst/>
          </a:prstGeom>
          <a:solidFill>
            <a:srgbClr val="352B76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422613"/>
            <a:ext cx="9144000" cy="1172144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Types of Data Produced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4586" y="1947180"/>
            <a:ext cx="46362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8DB3DE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Describe the data you will collect, reuse, or produce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24052" y="2073036"/>
            <a:ext cx="35596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What is the format or file type?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4441368" y="1959429"/>
            <a:ext cx="0" cy="4619633"/>
          </a:xfrm>
          <a:prstGeom prst="line">
            <a:avLst/>
          </a:prstGeom>
          <a:ln>
            <a:solidFill>
              <a:srgbClr val="352B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224052" y="5116156"/>
            <a:ext cx="30273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How many files?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224052" y="3534941"/>
            <a:ext cx="33321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How large are the files?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685754" y="1993346"/>
            <a:ext cx="53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8DB3DE"/>
                </a:solidFill>
                <a:latin typeface="Frutiger LT Std 75 Black" charset="0"/>
                <a:ea typeface="Frutiger LT Std 75 Black" charset="0"/>
                <a:cs typeface="Frutiger LT Std 75 Black" charset="0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685754" y="4994926"/>
            <a:ext cx="582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8DB3DE"/>
                </a:solidFill>
                <a:latin typeface="Frutiger LT Std 75 Black" charset="0"/>
                <a:ea typeface="Frutiger LT Std 75 Black" charset="0"/>
                <a:cs typeface="Frutiger LT Std 75 Black" charset="0"/>
              </a:rPr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685754" y="3490928"/>
            <a:ext cx="53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8DB3DE"/>
                </a:solidFill>
                <a:latin typeface="Frutiger LT Std 75 Black" charset="0"/>
                <a:ea typeface="Frutiger LT Std 75 Black" charset="0"/>
                <a:cs typeface="Frutiger LT Std 75 Black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2442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30" grpId="0"/>
      <p:bldP spid="31" grpId="0"/>
      <p:bldP spid="32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6" t="5887" r="19298" b="76291"/>
          <a:stretch/>
        </p:blipFill>
        <p:spPr>
          <a:xfrm>
            <a:off x="0" y="415915"/>
            <a:ext cx="9144000" cy="122222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flipV="1">
            <a:off x="1" y="422611"/>
            <a:ext cx="9144000" cy="1222225"/>
          </a:xfrm>
          <a:prstGeom prst="rect">
            <a:avLst/>
          </a:prstGeom>
          <a:solidFill>
            <a:srgbClr val="352B76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422613"/>
            <a:ext cx="9144000" cy="1172144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Types of Data Produced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4586" y="1947180"/>
            <a:ext cx="40652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8DB3DE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Describe how you will collect </a:t>
            </a:r>
            <a:r>
              <a:rPr lang="en-US" sz="3600">
                <a:solidFill>
                  <a:srgbClr val="8DB3DE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and process the data</a:t>
            </a:r>
            <a:endParaRPr lang="en-US" sz="3600" dirty="0">
              <a:solidFill>
                <a:srgbClr val="8DB3DE"/>
              </a:solidFill>
              <a:latin typeface="Frutiger LT Std 55 Roman" charset="0"/>
              <a:ea typeface="Frutiger LT Std 55 Roman" charset="0"/>
              <a:cs typeface="Frutiger LT Std 55 Roman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4052" y="2073036"/>
            <a:ext cx="35596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What equipment will be used?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441368" y="1959429"/>
            <a:ext cx="0" cy="4619633"/>
          </a:xfrm>
          <a:prstGeom prst="line">
            <a:avLst/>
          </a:prstGeom>
          <a:ln>
            <a:solidFill>
              <a:srgbClr val="352B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224052" y="5116156"/>
            <a:ext cx="34300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Are there quality assurance and control guidelines?</a:t>
            </a:r>
          </a:p>
        </p:txBody>
      </p:sp>
      <p:sp>
        <p:nvSpPr>
          <p:cNvPr id="9" name="Rectangle 8"/>
          <p:cNvSpPr/>
          <p:nvPr/>
        </p:nvSpPr>
        <p:spPr>
          <a:xfrm>
            <a:off x="5224051" y="3534941"/>
            <a:ext cx="34300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Is there required processing?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85754" y="1993346"/>
            <a:ext cx="53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8DB3DE"/>
                </a:solidFill>
                <a:latin typeface="Frutiger LT Std 75 Black" charset="0"/>
                <a:ea typeface="Frutiger LT Std 75 Black" charset="0"/>
                <a:cs typeface="Frutiger LT Std 75 Black" charset="0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85754" y="4994926"/>
            <a:ext cx="582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8DB3DE"/>
                </a:solidFill>
                <a:latin typeface="Frutiger LT Std 75 Black" charset="0"/>
                <a:ea typeface="Frutiger LT Std 75 Black" charset="0"/>
                <a:cs typeface="Frutiger LT Std 75 Black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85754" y="3490928"/>
            <a:ext cx="53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8DB3DE"/>
                </a:solidFill>
                <a:latin typeface="Frutiger LT Std 75 Black" charset="0"/>
                <a:ea typeface="Frutiger LT Std 75 Black" charset="0"/>
                <a:cs typeface="Frutiger LT Std 75 Black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4939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6" r="19068"/>
          <a:stretch/>
        </p:blipFill>
        <p:spPr>
          <a:xfrm>
            <a:off x="-22861" y="0"/>
            <a:ext cx="921258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22861" y="0"/>
            <a:ext cx="9212581" cy="6858000"/>
          </a:xfrm>
          <a:prstGeom prst="rect">
            <a:avLst/>
          </a:prstGeom>
          <a:solidFill>
            <a:srgbClr val="352B76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" y="391351"/>
            <a:ext cx="3846198" cy="13616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5782" y="1964353"/>
            <a:ext cx="8258178" cy="489364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2400" b="1" dirty="0">
                <a:solidFill>
                  <a:srgbClr val="92BBE7"/>
                </a:solidFill>
                <a:latin typeface="Frutiger LT Std 75 Black" charset="0"/>
                <a:ea typeface="Frutiger LT Std 75 Black" charset="0"/>
                <a:cs typeface="Frutiger LT Std 75 Black" charset="0"/>
              </a:rPr>
              <a:t>NOVEMBER 9</a:t>
            </a:r>
            <a:br>
              <a:rPr lang="en-US" sz="2400" b="1" dirty="0">
                <a:solidFill>
                  <a:srgbClr val="92BBE7"/>
                </a:solidFill>
                <a:latin typeface="Frutiger LT Std 75 Black" charset="0"/>
                <a:ea typeface="Frutiger LT Std 75 Black" charset="0"/>
                <a:cs typeface="Frutiger LT Std 75 Black" charset="0"/>
              </a:rPr>
            </a:br>
            <a:r>
              <a:rPr lang="en-US" sz="2400" dirty="0">
                <a:solidFill>
                  <a:schemeClr val="bg1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Increase your pool of potential grad students</a:t>
            </a:r>
          </a:p>
          <a:p>
            <a:endParaRPr lang="en-US" sz="2400" b="1" dirty="0">
              <a:solidFill>
                <a:srgbClr val="92BBE7"/>
              </a:solidFill>
              <a:latin typeface="Frutiger LT Std 75 Black" charset="0"/>
              <a:ea typeface="Frutiger LT Std 75 Black" charset="0"/>
              <a:cs typeface="Frutiger LT Std 75 Black" charset="0"/>
            </a:endParaRPr>
          </a:p>
          <a:p>
            <a:r>
              <a:rPr lang="en-US" sz="2400" b="1" dirty="0">
                <a:solidFill>
                  <a:srgbClr val="92BBE7"/>
                </a:solidFill>
                <a:latin typeface="Frutiger LT Std 75 Black" charset="0"/>
                <a:ea typeface="Frutiger LT Std 75 Black" charset="0"/>
                <a:cs typeface="Frutiger LT Std 75 Black" charset="0"/>
              </a:rPr>
              <a:t>DECEMBER 7</a:t>
            </a:r>
            <a:br>
              <a:rPr lang="en-US" sz="2400" b="1" dirty="0">
                <a:solidFill>
                  <a:srgbClr val="92BBE7"/>
                </a:solidFill>
                <a:latin typeface="Frutiger LT Std 75 Black" charset="0"/>
                <a:ea typeface="Frutiger LT Std 75 Black" charset="0"/>
                <a:cs typeface="Frutiger LT Std 75 Black" charset="0"/>
              </a:rPr>
            </a:br>
            <a:r>
              <a:rPr lang="en-US" sz="2400" dirty="0">
                <a:solidFill>
                  <a:schemeClr val="bg1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Support students who struggle with mental </a:t>
            </a:r>
            <a:br>
              <a:rPr lang="en-US" sz="2400" dirty="0">
                <a:solidFill>
                  <a:schemeClr val="bg1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</a:br>
            <a:r>
              <a:rPr lang="en-US" sz="2400" dirty="0">
                <a:solidFill>
                  <a:schemeClr val="bg1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health issues</a:t>
            </a:r>
          </a:p>
          <a:p>
            <a:endParaRPr lang="en-US" sz="2400" b="1" dirty="0">
              <a:solidFill>
                <a:srgbClr val="92BBE7"/>
              </a:solidFill>
              <a:latin typeface="Frutiger LT Std 75 Black" charset="0"/>
              <a:ea typeface="Frutiger LT Std 75 Black" charset="0"/>
              <a:cs typeface="Frutiger LT Std 75 Black" charset="0"/>
            </a:endParaRPr>
          </a:p>
          <a:p>
            <a:r>
              <a:rPr lang="en-US" sz="2400" b="1" dirty="0">
                <a:solidFill>
                  <a:srgbClr val="92BBE7"/>
                </a:solidFill>
                <a:latin typeface="Frutiger LT Std 75 Black" charset="0"/>
                <a:ea typeface="Frutiger LT Std 75 Black" charset="0"/>
                <a:cs typeface="Frutiger LT Std 75 Black" charset="0"/>
              </a:rPr>
              <a:t>JANUARY 18</a:t>
            </a:r>
            <a:br>
              <a:rPr lang="en-US" sz="2400" b="1" dirty="0">
                <a:solidFill>
                  <a:srgbClr val="92BBE7"/>
                </a:solidFill>
                <a:latin typeface="Frutiger LT Std 75 Black" charset="0"/>
                <a:ea typeface="Frutiger LT Std 75 Black" charset="0"/>
                <a:cs typeface="Frutiger LT Std 75 Black" charset="0"/>
              </a:rPr>
            </a:br>
            <a:r>
              <a:rPr lang="en-US" sz="2400" dirty="0">
                <a:solidFill>
                  <a:schemeClr val="bg1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Mentor students in a growing lab</a:t>
            </a:r>
          </a:p>
          <a:p>
            <a:endParaRPr lang="en-US" sz="2400" b="1" dirty="0">
              <a:solidFill>
                <a:srgbClr val="92BBE7"/>
              </a:solidFill>
              <a:latin typeface="Frutiger LT Std 75 Black" charset="0"/>
              <a:ea typeface="Frutiger LT Std 75 Black" charset="0"/>
              <a:cs typeface="Frutiger LT Std 75 Black" charset="0"/>
            </a:endParaRPr>
          </a:p>
          <a:p>
            <a:r>
              <a:rPr lang="en-US" sz="2400" b="1" dirty="0">
                <a:solidFill>
                  <a:srgbClr val="92BBE7"/>
                </a:solidFill>
                <a:latin typeface="Frutiger LT Std 75 Black" charset="0"/>
                <a:ea typeface="Frutiger LT Std 75 Black" charset="0"/>
                <a:cs typeface="Frutiger LT Std 75 Black" charset="0"/>
              </a:rPr>
              <a:t>FEBRUARY 15</a:t>
            </a:r>
            <a:br>
              <a:rPr lang="en-US" sz="2400" b="1" dirty="0">
                <a:solidFill>
                  <a:srgbClr val="92BBE7"/>
                </a:solidFill>
                <a:latin typeface="Frutiger LT Std 75 Black" charset="0"/>
                <a:ea typeface="Frutiger LT Std 75 Black" charset="0"/>
                <a:cs typeface="Frutiger LT Std 75 Black" charset="0"/>
              </a:rPr>
            </a:br>
            <a:r>
              <a:rPr lang="en-US" sz="2400" dirty="0">
                <a:solidFill>
                  <a:schemeClr val="bg1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Discover opportunities in interdisciplinary graduate training</a:t>
            </a:r>
            <a:endParaRPr lang="en-US" sz="2400" b="1" dirty="0">
              <a:solidFill>
                <a:srgbClr val="92BBE7"/>
              </a:solidFill>
              <a:latin typeface="Frutiger LT Std 75 Black" charset="0"/>
              <a:ea typeface="Frutiger LT Std 75 Black" charset="0"/>
              <a:cs typeface="Frutiger LT Std 75 Black" charset="0"/>
            </a:endParaRPr>
          </a:p>
          <a:p>
            <a:endParaRPr lang="en-US" sz="2400" b="1" dirty="0">
              <a:solidFill>
                <a:srgbClr val="92BBE7"/>
              </a:solidFill>
              <a:latin typeface="Frutiger LT Std 75 Black" charset="0"/>
              <a:ea typeface="Frutiger LT Std 75 Black" charset="0"/>
              <a:cs typeface="Frutiger LT Std 75 Black" charset="0"/>
            </a:endParaRPr>
          </a:p>
          <a:p>
            <a:r>
              <a:rPr lang="en-US" sz="2400" b="1" dirty="0">
                <a:solidFill>
                  <a:srgbClr val="92BBE7"/>
                </a:solidFill>
                <a:latin typeface="Frutiger LT Std 75 Black" charset="0"/>
                <a:ea typeface="Frutiger LT Std 75 Black" charset="0"/>
                <a:cs typeface="Frutiger LT Std 75 Black" charset="0"/>
              </a:rPr>
              <a:t>MARCH 22</a:t>
            </a:r>
            <a:br>
              <a:rPr lang="en-US" sz="2400" b="1" dirty="0">
                <a:solidFill>
                  <a:srgbClr val="92BBE7"/>
                </a:solidFill>
                <a:latin typeface="Frutiger LT Std 75 Black" charset="0"/>
                <a:ea typeface="Frutiger LT Std 75 Black" charset="0"/>
                <a:cs typeface="Frutiger LT Std 75 Black" charset="0"/>
              </a:rPr>
            </a:br>
            <a:r>
              <a:rPr lang="en-US" sz="2400" dirty="0">
                <a:solidFill>
                  <a:schemeClr val="bg1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Find participants for </a:t>
            </a:r>
            <a:br>
              <a:rPr lang="en-US" sz="2400" dirty="0">
                <a:solidFill>
                  <a:schemeClr val="bg1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</a:br>
            <a:r>
              <a:rPr lang="en-US" sz="2400" dirty="0">
                <a:solidFill>
                  <a:schemeClr val="bg1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your research study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83429" y="422347"/>
            <a:ext cx="3998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Frutiger LT Std 75 Black" charset="0"/>
                <a:ea typeface="Frutiger LT Std 75 Black" charset="0"/>
                <a:cs typeface="Frutiger LT Std 75 Black" charset="0"/>
              </a:rPr>
              <a:t>Noon-1:30pm</a:t>
            </a:r>
          </a:p>
          <a:p>
            <a:r>
              <a:rPr lang="en-US" sz="2400" b="1" dirty="0">
                <a:solidFill>
                  <a:schemeClr val="bg1"/>
                </a:solidFill>
                <a:latin typeface="Frutiger LT Std 75 Black" charset="0"/>
                <a:ea typeface="Frutiger LT Std 75 Black" charset="0"/>
                <a:cs typeface="Frutiger LT Std 75 Black" charset="0"/>
              </a:rPr>
              <a:t>Library 101</a:t>
            </a:r>
          </a:p>
        </p:txBody>
      </p:sp>
    </p:spTree>
    <p:extLst>
      <p:ext uri="{BB962C8B-B14F-4D97-AF65-F5344CB8AC3E}">
        <p14:creationId xmlns:p14="http://schemas.microsoft.com/office/powerpoint/2010/main" val="7094660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6" t="5887" r="19298" b="76291"/>
          <a:stretch/>
        </p:blipFill>
        <p:spPr>
          <a:xfrm>
            <a:off x="0" y="415915"/>
            <a:ext cx="9144000" cy="122222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flipV="1">
            <a:off x="1" y="422611"/>
            <a:ext cx="9144000" cy="1222225"/>
          </a:xfrm>
          <a:prstGeom prst="rect">
            <a:avLst/>
          </a:prstGeom>
          <a:solidFill>
            <a:srgbClr val="352B76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422613"/>
            <a:ext cx="9144000" cy="1172144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Types of Data Produced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4586" y="1947180"/>
            <a:ext cx="40652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8DB3DE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Describe how data will be stored during the research project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24052" y="2073036"/>
            <a:ext cx="35596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Where will it be located?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441368" y="1959429"/>
            <a:ext cx="0" cy="4619633"/>
          </a:xfrm>
          <a:prstGeom prst="line">
            <a:avLst/>
          </a:prstGeom>
          <a:ln>
            <a:solidFill>
              <a:srgbClr val="352B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224051" y="3534941"/>
            <a:ext cx="34300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What are the backup plans?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85754" y="1993346"/>
            <a:ext cx="53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8DB3DE"/>
                </a:solidFill>
                <a:latin typeface="Frutiger LT Std 75 Black" charset="0"/>
                <a:ea typeface="Frutiger LT Std 75 Black" charset="0"/>
                <a:cs typeface="Frutiger LT Std 75 Black" charset="0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85754" y="3490928"/>
            <a:ext cx="53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8DB3DE"/>
                </a:solidFill>
                <a:latin typeface="Frutiger LT Std 75 Black" charset="0"/>
                <a:ea typeface="Frutiger LT Std 75 Black" charset="0"/>
                <a:cs typeface="Frutiger LT Std 75 Black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3331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6" t="5887" r="19298" b="76291"/>
          <a:stretch/>
        </p:blipFill>
        <p:spPr>
          <a:xfrm>
            <a:off x="0" y="415915"/>
            <a:ext cx="9144000" cy="122222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flipV="1">
            <a:off x="1" y="422611"/>
            <a:ext cx="9144000" cy="1222225"/>
          </a:xfrm>
          <a:prstGeom prst="rect">
            <a:avLst/>
          </a:prstGeom>
          <a:solidFill>
            <a:srgbClr val="352B76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422613"/>
            <a:ext cx="9144000" cy="1172144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Data and Metadata Standards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61653" y="2329365"/>
            <a:ext cx="73380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Does the discipline use a specific repository with a specific metadata standard?</a:t>
            </a:r>
          </a:p>
        </p:txBody>
      </p:sp>
      <p:sp>
        <p:nvSpPr>
          <p:cNvPr id="6" name="Rectangle 5"/>
          <p:cNvSpPr/>
          <p:nvPr/>
        </p:nvSpPr>
        <p:spPr>
          <a:xfrm>
            <a:off x="1261653" y="4274700"/>
            <a:ext cx="68482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How will you describe the data to make </a:t>
            </a:r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it re-usable?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Frutiger LT Std 55 Roman" charset="0"/>
              <a:ea typeface="Frutiger LT Std 55 Roman" charset="0"/>
              <a:cs typeface="Frutiger LT Std 55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355" y="2249675"/>
            <a:ext cx="53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8DB3DE"/>
                </a:solidFill>
                <a:latin typeface="Frutiger LT Std 75 Black" charset="0"/>
                <a:ea typeface="Frutiger LT Std 75 Black" charset="0"/>
                <a:cs typeface="Frutiger LT Std 75 Black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3355" y="4274700"/>
            <a:ext cx="53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8DB3DE"/>
                </a:solidFill>
                <a:latin typeface="Frutiger LT Std 75 Black" charset="0"/>
                <a:ea typeface="Frutiger LT Std 75 Black" charset="0"/>
                <a:cs typeface="Frutiger LT Std 75 Black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9075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6" t="5887" r="19298" b="76291"/>
          <a:stretch/>
        </p:blipFill>
        <p:spPr>
          <a:xfrm>
            <a:off x="0" y="415915"/>
            <a:ext cx="9144000" cy="122222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flipV="1">
            <a:off x="1" y="422611"/>
            <a:ext cx="9144000" cy="1222225"/>
          </a:xfrm>
          <a:prstGeom prst="rect">
            <a:avLst/>
          </a:prstGeom>
          <a:solidFill>
            <a:srgbClr val="352B76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422613"/>
            <a:ext cx="9144000" cy="1172144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Policies for Access and Sharing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86195" y="2069736"/>
            <a:ext cx="6488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Can data be used right away or </a:t>
            </a:r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will there be an embargo period?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Frutiger LT Std 55 Roman" charset="0"/>
              <a:ea typeface="Frutiger LT Std 55 Roman" charset="0"/>
              <a:cs typeface="Frutiger LT Std 55 Roman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86194" y="3414359"/>
            <a:ext cx="64889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Does data require special software to use?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Frutiger LT Std 55 Roman" charset="0"/>
              <a:ea typeface="Frutiger LT Std 55 Roman" charset="0"/>
              <a:cs typeface="Frutiger LT Std 55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7897" y="1990046"/>
            <a:ext cx="53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8DB3DE"/>
                </a:solidFill>
                <a:latin typeface="Frutiger LT Std 75 Black" charset="0"/>
                <a:ea typeface="Frutiger LT Std 75 Black" charset="0"/>
                <a:cs typeface="Frutiger LT Std 75 Black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7897" y="3370346"/>
            <a:ext cx="53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8DB3DE"/>
                </a:solidFill>
                <a:latin typeface="Frutiger LT Std 75 Black" charset="0"/>
                <a:ea typeface="Frutiger LT Std 75 Black" charset="0"/>
                <a:cs typeface="Frutiger LT Std 75 Black" charset="0"/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1686194" y="4590458"/>
            <a:ext cx="64889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How will people get access to your data?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7897" y="4546445"/>
            <a:ext cx="53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8DB3DE"/>
                </a:solidFill>
                <a:latin typeface="Frutiger LT Std 75 Black" charset="0"/>
                <a:ea typeface="Frutiger LT Std 75 Black" charset="0"/>
                <a:cs typeface="Frutiger LT Std 75 Black" charset="0"/>
              </a:rPr>
              <a:t>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86194" y="5810570"/>
            <a:ext cx="64889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Are any data restricted?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47897" y="5766557"/>
            <a:ext cx="53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8DB3DE"/>
                </a:solidFill>
                <a:latin typeface="Frutiger LT Std 75 Black" charset="0"/>
                <a:ea typeface="Frutiger LT Std 75 Black" charset="0"/>
                <a:cs typeface="Frutiger LT Std 75 Black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73671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6" t="5887" r="19298" b="76291"/>
          <a:stretch/>
        </p:blipFill>
        <p:spPr>
          <a:xfrm>
            <a:off x="0" y="415915"/>
            <a:ext cx="9144000" cy="122222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flipV="1">
            <a:off x="1" y="422611"/>
            <a:ext cx="9144000" cy="1222225"/>
          </a:xfrm>
          <a:prstGeom prst="rect">
            <a:avLst/>
          </a:prstGeom>
          <a:solidFill>
            <a:srgbClr val="352B76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422613"/>
            <a:ext cx="9144000" cy="1172144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Policies for Reuse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86195" y="2254793"/>
            <a:ext cx="6488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Will permission be required for data use?</a:t>
            </a:r>
          </a:p>
        </p:txBody>
      </p:sp>
      <p:sp>
        <p:nvSpPr>
          <p:cNvPr id="6" name="Rectangle 5"/>
          <p:cNvSpPr/>
          <p:nvPr/>
        </p:nvSpPr>
        <p:spPr>
          <a:xfrm>
            <a:off x="1686194" y="3708591"/>
            <a:ext cx="64889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Who is likely to want to </a:t>
            </a:r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use the data?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Frutiger LT Std 55 Roman" charset="0"/>
              <a:ea typeface="Frutiger LT Std 55 Roman" charset="0"/>
              <a:cs typeface="Frutiger LT Std 55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7897" y="2175103"/>
            <a:ext cx="53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8DB3DE"/>
                </a:solidFill>
                <a:latin typeface="Frutiger LT Std 75 Black" charset="0"/>
                <a:ea typeface="Frutiger LT Std 75 Black" charset="0"/>
                <a:cs typeface="Frutiger LT Std 75 Black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7897" y="3555403"/>
            <a:ext cx="53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8DB3DE"/>
                </a:solidFill>
                <a:latin typeface="Frutiger LT Std 75 Black" charset="0"/>
                <a:ea typeface="Frutiger LT Std 75 Black" charset="0"/>
                <a:cs typeface="Frutiger LT Std 75 Black" charset="0"/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1686194" y="4775515"/>
            <a:ext cx="64889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What is the intended future use of the data?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7897" y="4731502"/>
            <a:ext cx="53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8DB3DE"/>
                </a:solidFill>
                <a:latin typeface="Frutiger LT Std 75 Black" charset="0"/>
                <a:ea typeface="Frutiger LT Std 75 Black" charset="0"/>
                <a:cs typeface="Frutiger LT Std 75 Black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6759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6" t="5887" r="19298" b="76291"/>
          <a:stretch/>
        </p:blipFill>
        <p:spPr>
          <a:xfrm>
            <a:off x="0" y="415915"/>
            <a:ext cx="9144000" cy="122222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flipV="1">
            <a:off x="1" y="422611"/>
            <a:ext cx="9144000" cy="1222225"/>
          </a:xfrm>
          <a:prstGeom prst="rect">
            <a:avLst/>
          </a:prstGeom>
          <a:solidFill>
            <a:srgbClr val="352B76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422613"/>
            <a:ext cx="9144000" cy="1172144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Plans for Archiving and Preservation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44678" y="1982648"/>
            <a:ext cx="6488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What are the long-term plans for the data?</a:t>
            </a:r>
          </a:p>
        </p:txBody>
      </p:sp>
      <p:sp>
        <p:nvSpPr>
          <p:cNvPr id="6" name="Rectangle 5"/>
          <p:cNvSpPr/>
          <p:nvPr/>
        </p:nvSpPr>
        <p:spPr>
          <a:xfrm>
            <a:off x="1544677" y="3163981"/>
            <a:ext cx="70985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What repository will be used for storage and does it have a backup plan?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6380" y="1902958"/>
            <a:ext cx="53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8DB3DE"/>
                </a:solidFill>
                <a:latin typeface="Frutiger LT Std 75 Black" charset="0"/>
                <a:ea typeface="Frutiger LT Std 75 Black" charset="0"/>
                <a:cs typeface="Frutiger LT Std 75 Black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6380" y="3119968"/>
            <a:ext cx="53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8DB3DE"/>
                </a:solidFill>
                <a:latin typeface="Frutiger LT Std 75 Black" charset="0"/>
                <a:ea typeface="Frutiger LT Std 75 Black" charset="0"/>
                <a:cs typeface="Frutiger LT Std 75 Black" charset="0"/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1544677" y="4568686"/>
            <a:ext cx="70985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Which data will you deposit or preserve?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06380" y="4437585"/>
            <a:ext cx="53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8DB3DE"/>
                </a:solidFill>
                <a:latin typeface="Frutiger LT Std 75 Black" charset="0"/>
                <a:ea typeface="Frutiger LT Std 75 Black" charset="0"/>
                <a:cs typeface="Frutiger LT Std 75 Black" charset="0"/>
              </a:rPr>
              <a:t>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44677" y="5636394"/>
            <a:ext cx="64889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What metadata documents will you include?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06380" y="5592381"/>
            <a:ext cx="53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8DB3DE"/>
                </a:solidFill>
                <a:latin typeface="Frutiger LT Std 75 Black" charset="0"/>
                <a:ea typeface="Frutiger LT Std 75 Black" charset="0"/>
                <a:cs typeface="Frutiger LT Std 75 Black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3019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6" t="5887" r="19298" b="76291"/>
          <a:stretch/>
        </p:blipFill>
        <p:spPr>
          <a:xfrm>
            <a:off x="0" y="415915"/>
            <a:ext cx="9144000" cy="122222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flipV="1">
            <a:off x="1" y="422611"/>
            <a:ext cx="9144000" cy="1222225"/>
          </a:xfrm>
          <a:prstGeom prst="rect">
            <a:avLst/>
          </a:prstGeom>
          <a:solidFill>
            <a:srgbClr val="352B76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422613"/>
            <a:ext cx="9144000" cy="1172144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Roles and Responsibilities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2909" y="2461622"/>
            <a:ext cx="6488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Who is responsible for implementing the DMP?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2908" y="3806245"/>
            <a:ext cx="64889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How will you demonstrate you have adhered to the DMP?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4611" y="2381932"/>
            <a:ext cx="53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8DB3DE"/>
                </a:solidFill>
                <a:latin typeface="Frutiger LT Std 75 Black" charset="0"/>
                <a:ea typeface="Frutiger LT Std 75 Black" charset="0"/>
                <a:cs typeface="Frutiger LT Std 75 Black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84611" y="3762232"/>
            <a:ext cx="53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8DB3DE"/>
                </a:solidFill>
                <a:latin typeface="Frutiger LT Std 75 Black" charset="0"/>
                <a:ea typeface="Frutiger LT Std 75 Black" charset="0"/>
                <a:cs typeface="Frutiger LT Std 75 Black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0268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6" t="5887" r="19298" b="76291"/>
          <a:stretch/>
        </p:blipFill>
        <p:spPr>
          <a:xfrm>
            <a:off x="0" y="415915"/>
            <a:ext cx="9144000" cy="122222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flipV="1">
            <a:off x="1" y="422611"/>
            <a:ext cx="9144000" cy="1222225"/>
          </a:xfrm>
          <a:prstGeom prst="rect">
            <a:avLst/>
          </a:prstGeom>
          <a:solidFill>
            <a:srgbClr val="352B76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422613"/>
            <a:ext cx="9144000" cy="1172144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Resources to help write a DMP</a:t>
            </a:r>
          </a:p>
        </p:txBody>
      </p:sp>
      <p:sp>
        <p:nvSpPr>
          <p:cNvPr id="5" name="Rectangle 4"/>
          <p:cNvSpPr/>
          <p:nvPr/>
        </p:nvSpPr>
        <p:spPr>
          <a:xfrm>
            <a:off x="2" y="2520586"/>
            <a:ext cx="4208929" cy="1250577"/>
          </a:xfrm>
          <a:prstGeom prst="rect">
            <a:avLst/>
          </a:prstGeom>
          <a:solidFill>
            <a:srgbClr val="8DB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" y="3937009"/>
            <a:ext cx="4208929" cy="1250577"/>
          </a:xfrm>
          <a:prstGeom prst="rect">
            <a:avLst/>
          </a:prstGeom>
          <a:solidFill>
            <a:srgbClr val="8DB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53432"/>
            <a:ext cx="4208929" cy="1250577"/>
          </a:xfrm>
          <a:prstGeom prst="rect">
            <a:avLst/>
          </a:prstGeom>
          <a:solidFill>
            <a:srgbClr val="8DB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935070" y="2520586"/>
            <a:ext cx="4208929" cy="1250577"/>
          </a:xfrm>
          <a:prstGeom prst="rect">
            <a:avLst/>
          </a:prstGeom>
          <a:solidFill>
            <a:srgbClr val="8DB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935069" y="3937010"/>
            <a:ext cx="4208929" cy="1250577"/>
          </a:xfrm>
          <a:prstGeom prst="rect">
            <a:avLst/>
          </a:prstGeom>
          <a:solidFill>
            <a:srgbClr val="8DB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0553" y="1810682"/>
            <a:ext cx="2752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DMP Tool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Frutiger LT Std 55 Roman" charset="0"/>
              <a:ea typeface="Frutiger LT Std 55 Roman" charset="0"/>
              <a:cs typeface="Frutiger LT Std 55 Roman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75173" y="1801340"/>
            <a:ext cx="2897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USU Library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0555" y="2730376"/>
            <a:ext cx="3487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Templates for major funders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Frutiger LT Std 55 Roman" charset="0"/>
              <a:ea typeface="Frutiger LT Std 55 Roman" charset="0"/>
              <a:cs typeface="Frutiger LT Std 55 Roman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0554" y="4146799"/>
            <a:ext cx="3487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Data management resources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Frutiger LT Std 55 Roman" charset="0"/>
              <a:ea typeface="Frutiger LT Std 55 Roman" charset="0"/>
              <a:cs typeface="Frutiger LT Std 55 Roman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0553" y="5702496"/>
            <a:ext cx="3487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Sample DMPs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Frutiger LT Std 55 Roman" charset="0"/>
              <a:ea typeface="Frutiger LT Std 55 Roman" charset="0"/>
              <a:cs typeface="Frutiger LT Std 55 Roman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95624" y="2667399"/>
            <a:ext cx="3487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Data management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LibGuide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Frutiger LT Std 55 Roman" charset="0"/>
              <a:ea typeface="Frutiger LT Std 55 Roman" charset="0"/>
              <a:cs typeface="Frutiger LT Std 55 Roman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95624" y="4277731"/>
            <a:ext cx="3487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Research librarians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Frutiger LT Std 55 Roman" charset="0"/>
              <a:ea typeface="Frutiger LT Std 55 Roman" charset="0"/>
              <a:cs typeface="Frutiger LT Std 55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14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6" r="19068"/>
          <a:stretch/>
        </p:blipFill>
        <p:spPr>
          <a:xfrm>
            <a:off x="-22861" y="0"/>
            <a:ext cx="921258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212581" cy="6858000"/>
          </a:xfrm>
          <a:prstGeom prst="rect">
            <a:avLst/>
          </a:prstGeom>
          <a:solidFill>
            <a:srgbClr val="352B76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5084" y="2639464"/>
            <a:ext cx="8031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Metadata details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66164" y="3742660"/>
            <a:ext cx="7569762" cy="0"/>
          </a:xfrm>
          <a:prstGeom prst="line">
            <a:avLst/>
          </a:prstGeom>
          <a:ln w="12700">
            <a:solidFill>
              <a:srgbClr val="8DB3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15084" y="2314427"/>
            <a:ext cx="7569762" cy="0"/>
          </a:xfrm>
          <a:prstGeom prst="line">
            <a:avLst/>
          </a:prstGeom>
          <a:ln w="12700">
            <a:solidFill>
              <a:srgbClr val="8DB3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4251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3910519" y="0"/>
            <a:ext cx="5233482" cy="6858000"/>
          </a:xfrm>
          <a:prstGeom prst="rect">
            <a:avLst/>
          </a:prstGeom>
          <a:solidFill>
            <a:srgbClr val="352B76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201126" y="587781"/>
            <a:ext cx="3332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Frutiger LT Std 57 Condensed" charset="0"/>
                <a:ea typeface="Frutiger LT Std 57 Condensed" charset="0"/>
                <a:cs typeface="Frutiger LT Std 57 Condensed" charset="0"/>
              </a:rPr>
              <a:t>Kuali</a:t>
            </a:r>
            <a:r>
              <a:rPr lang="en-US" dirty="0">
                <a:solidFill>
                  <a:schemeClr val="bg1"/>
                </a:solidFill>
                <a:latin typeface="Frutiger LT Std 57 Condensed" charset="0"/>
                <a:ea typeface="Frutiger LT Std 57 Condensed" charset="0"/>
                <a:cs typeface="Frutiger LT Std 57 Condensed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Frutiger LT Std 57 Condensed" charset="0"/>
                <a:ea typeface="Frutiger LT Std 57 Condensed" charset="0"/>
                <a:cs typeface="Frutiger LT Std 57 Condensed" charset="0"/>
                <a:sym typeface="Wingdings"/>
              </a:rPr>
              <a:t></a:t>
            </a:r>
            <a:r>
              <a:rPr lang="en-US" dirty="0">
                <a:solidFill>
                  <a:schemeClr val="bg1"/>
                </a:solidFill>
                <a:latin typeface="Frutiger LT Std 57 Condensed" charset="0"/>
                <a:ea typeface="Frutiger LT Std 57 Condensed" charset="0"/>
                <a:cs typeface="Frutiger LT Std 57 Condensed" charset="0"/>
              </a:rPr>
              <a:t>Primary Master Record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01126" y="2042321"/>
            <a:ext cx="471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Frutiger LT Std 57 Condensed" charset="0"/>
                <a:ea typeface="Frutiger LT Std 57 Condensed" charset="0"/>
                <a:cs typeface="Frutiger LT Std 57 Condensed" charset="0"/>
              </a:rPr>
              <a:t>Data Management Plan</a:t>
            </a:r>
          </a:p>
          <a:p>
            <a:r>
              <a:rPr lang="en-US" dirty="0">
                <a:solidFill>
                  <a:schemeClr val="bg1"/>
                </a:solidFill>
                <a:latin typeface="Frutiger LT Std 57 Condensed" charset="0"/>
                <a:ea typeface="Frutiger LT Std 57 Condensed" charset="0"/>
                <a:cs typeface="Frutiger LT Std 57 Condensed" charset="0"/>
              </a:rPr>
              <a:t>Library creates records in Digital Commons Duplicate attached to </a:t>
            </a:r>
            <a:r>
              <a:rPr lang="en-US" dirty="0" err="1">
                <a:solidFill>
                  <a:schemeClr val="bg1"/>
                </a:solidFill>
                <a:latin typeface="Frutiger LT Std 57 Condensed" charset="0"/>
                <a:ea typeface="Frutiger LT Std 57 Condensed" charset="0"/>
                <a:cs typeface="Frutiger LT Std 57 Condensed" charset="0"/>
              </a:rPr>
              <a:t>Kuali</a:t>
            </a:r>
            <a:r>
              <a:rPr lang="en-US" dirty="0">
                <a:solidFill>
                  <a:schemeClr val="bg1"/>
                </a:solidFill>
                <a:latin typeface="Frutiger LT Std 57 Condensed" charset="0"/>
                <a:ea typeface="Frutiger LT Std 57 Condensed" charset="0"/>
                <a:cs typeface="Frutiger LT Std 57 Condensed" charset="0"/>
              </a:rPr>
              <a:t> record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01126" y="3727693"/>
            <a:ext cx="4599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Frutiger LT Std 57 Condensed" charset="0"/>
                <a:ea typeface="Frutiger LT Std 57 Condensed" charset="0"/>
                <a:cs typeface="Frutiger LT Std 57 Condensed" charset="0"/>
              </a:rPr>
              <a:t>Updated information to Library</a:t>
            </a:r>
          </a:p>
          <a:p>
            <a:r>
              <a:rPr lang="en-US" dirty="0">
                <a:solidFill>
                  <a:schemeClr val="bg1"/>
                </a:solidFill>
                <a:latin typeface="Frutiger LT Std 57 Condensed" charset="0"/>
                <a:ea typeface="Frutiger LT Std 57 Condensed" charset="0"/>
                <a:cs typeface="Frutiger LT Std 57 Condensed" charset="0"/>
              </a:rPr>
              <a:t>Library verifies data, creates records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26567" y="5292846"/>
            <a:ext cx="4673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Frutiger LT Std 57 Condensed" charset="0"/>
                <a:ea typeface="Frutiger LT Std 57 Condensed" charset="0"/>
                <a:cs typeface="Frutiger LT Std 57 Condensed" charset="0"/>
              </a:rPr>
              <a:t>Sponsored Programs continues to notify PI </a:t>
            </a:r>
          </a:p>
          <a:p>
            <a:r>
              <a:rPr lang="en-US" dirty="0">
                <a:solidFill>
                  <a:schemeClr val="bg1"/>
                </a:solidFill>
                <a:latin typeface="Frutiger LT Std 57 Condensed" charset="0"/>
                <a:ea typeface="Frutiger LT Std 57 Condensed" charset="0"/>
                <a:cs typeface="Frutiger LT Std 57 Condensed" charset="0"/>
              </a:rPr>
              <a:t>for 2 years or until all data deposited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3221003" y="830952"/>
            <a:ext cx="368300" cy="220682"/>
          </a:xfrm>
          <a:prstGeom prst="rightArrow">
            <a:avLst/>
          </a:prstGeom>
          <a:solidFill>
            <a:srgbClr val="352B7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3221003" y="2393645"/>
            <a:ext cx="368300" cy="220682"/>
          </a:xfrm>
          <a:prstGeom prst="rightArrow">
            <a:avLst/>
          </a:prstGeom>
          <a:solidFill>
            <a:srgbClr val="352B7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3221003" y="3942597"/>
            <a:ext cx="368300" cy="220682"/>
          </a:xfrm>
          <a:prstGeom prst="rightArrow">
            <a:avLst/>
          </a:prstGeom>
          <a:solidFill>
            <a:srgbClr val="352B7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3221003" y="5491549"/>
            <a:ext cx="368300" cy="220682"/>
          </a:xfrm>
          <a:prstGeom prst="rightArrow">
            <a:avLst/>
          </a:prstGeom>
          <a:solidFill>
            <a:srgbClr val="352B7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>
            <a:off x="1585442" y="1623005"/>
            <a:ext cx="266700" cy="280988"/>
          </a:xfrm>
          <a:prstGeom prst="downArrow">
            <a:avLst/>
          </a:prstGeom>
          <a:solidFill>
            <a:srgbClr val="352B7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91641" y="454938"/>
            <a:ext cx="2699657" cy="1001489"/>
            <a:chOff x="2513920" y="5569835"/>
            <a:chExt cx="2699657" cy="1001489"/>
          </a:xfrm>
        </p:grpSpPr>
        <p:grpSp>
          <p:nvGrpSpPr>
            <p:cNvPr id="2" name="Group 1"/>
            <p:cNvGrpSpPr/>
            <p:nvPr/>
          </p:nvGrpSpPr>
          <p:grpSpPr>
            <a:xfrm>
              <a:off x="2513920" y="5569835"/>
              <a:ext cx="2699657" cy="1001489"/>
              <a:chOff x="2513920" y="5569835"/>
              <a:chExt cx="2699657" cy="1001489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559" t="39577" r="51324" b="45820"/>
              <a:stretch/>
            </p:blipFill>
            <p:spPr>
              <a:xfrm>
                <a:off x="2513920" y="5569837"/>
                <a:ext cx="2699657" cy="1001487"/>
              </a:xfrm>
              <a:prstGeom prst="rect">
                <a:avLst/>
              </a:prstGeom>
            </p:spPr>
          </p:pic>
          <p:sp>
            <p:nvSpPr>
              <p:cNvPr id="36" name="Rectangle 35"/>
              <p:cNvSpPr/>
              <p:nvPr/>
            </p:nvSpPr>
            <p:spPr>
              <a:xfrm flipV="1">
                <a:off x="2513920" y="5569835"/>
                <a:ext cx="2699656" cy="1001487"/>
              </a:xfrm>
              <a:prstGeom prst="rect">
                <a:avLst/>
              </a:prstGeom>
              <a:solidFill>
                <a:srgbClr val="352B76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2513920" y="5715988"/>
              <a:ext cx="2699656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Frutiger LT Std 55 Roman" charset="0"/>
                  <a:ea typeface="Frutiger LT Std 55 Roman" charset="0"/>
                  <a:cs typeface="Frutiger LT Std 55 Roman" charset="0"/>
                </a:rPr>
                <a:t>Proposal creation and submission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91641" y="2003890"/>
            <a:ext cx="2699657" cy="1001489"/>
            <a:chOff x="2513920" y="5569835"/>
            <a:chExt cx="2699657" cy="1001489"/>
          </a:xfrm>
        </p:grpSpPr>
        <p:grpSp>
          <p:nvGrpSpPr>
            <p:cNvPr id="38" name="Group 37"/>
            <p:cNvGrpSpPr/>
            <p:nvPr/>
          </p:nvGrpSpPr>
          <p:grpSpPr>
            <a:xfrm>
              <a:off x="2513920" y="5569835"/>
              <a:ext cx="2699657" cy="1001489"/>
              <a:chOff x="2513920" y="5569835"/>
              <a:chExt cx="2699657" cy="1001489"/>
            </a:xfrm>
          </p:grpSpPr>
          <p:pic>
            <p:nvPicPr>
              <p:cNvPr id="40" name="Picture 39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559" t="39577" r="51324" b="45820"/>
              <a:stretch/>
            </p:blipFill>
            <p:spPr>
              <a:xfrm>
                <a:off x="2513920" y="5569837"/>
                <a:ext cx="2699657" cy="1001487"/>
              </a:xfrm>
              <a:prstGeom prst="rect">
                <a:avLst/>
              </a:prstGeom>
            </p:spPr>
          </p:pic>
          <p:sp>
            <p:nvSpPr>
              <p:cNvPr id="41" name="Rectangle 40"/>
              <p:cNvSpPr/>
              <p:nvPr/>
            </p:nvSpPr>
            <p:spPr>
              <a:xfrm flipV="1">
                <a:off x="2513920" y="5569835"/>
                <a:ext cx="2699656" cy="1001487"/>
              </a:xfrm>
              <a:prstGeom prst="rect">
                <a:avLst/>
              </a:prstGeom>
              <a:solidFill>
                <a:srgbClr val="352B76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2513920" y="5869876"/>
              <a:ext cx="2699656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Frutiger LT Std 55 Roman" charset="0"/>
                  <a:ea typeface="Frutiger LT Std 55 Roman" charset="0"/>
                  <a:cs typeface="Frutiger LT Std 55 Roman" charset="0"/>
                </a:rPr>
                <a:t>Award setup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91641" y="5101794"/>
            <a:ext cx="2699657" cy="1001489"/>
            <a:chOff x="2513920" y="5569835"/>
            <a:chExt cx="2699657" cy="1001489"/>
          </a:xfrm>
        </p:grpSpPr>
        <p:grpSp>
          <p:nvGrpSpPr>
            <p:cNvPr id="43" name="Group 42"/>
            <p:cNvGrpSpPr/>
            <p:nvPr/>
          </p:nvGrpSpPr>
          <p:grpSpPr>
            <a:xfrm>
              <a:off x="2513920" y="5569835"/>
              <a:ext cx="2699657" cy="1001489"/>
              <a:chOff x="2513920" y="5569835"/>
              <a:chExt cx="2699657" cy="1001489"/>
            </a:xfrm>
          </p:grpSpPr>
          <p:pic>
            <p:nvPicPr>
              <p:cNvPr id="45" name="Picture 4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559" t="39577" r="51324" b="45820"/>
              <a:stretch/>
            </p:blipFill>
            <p:spPr>
              <a:xfrm>
                <a:off x="2513920" y="5569837"/>
                <a:ext cx="2699657" cy="1001487"/>
              </a:xfrm>
              <a:prstGeom prst="rect">
                <a:avLst/>
              </a:prstGeom>
            </p:spPr>
          </p:pic>
          <p:sp>
            <p:nvSpPr>
              <p:cNvPr id="46" name="Rectangle 45"/>
              <p:cNvSpPr/>
              <p:nvPr/>
            </p:nvSpPr>
            <p:spPr>
              <a:xfrm flipV="1">
                <a:off x="2513920" y="5569835"/>
                <a:ext cx="2699656" cy="1001487"/>
              </a:xfrm>
              <a:prstGeom prst="rect">
                <a:avLst/>
              </a:prstGeom>
              <a:solidFill>
                <a:srgbClr val="352B76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2513920" y="5869876"/>
              <a:ext cx="2699656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Frutiger LT Std 55 Roman" charset="0"/>
                  <a:ea typeface="Frutiger LT Std 55 Roman" charset="0"/>
                  <a:cs typeface="Frutiger LT Std 55 Roman" charset="0"/>
                </a:rPr>
                <a:t>Award closeout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91641" y="3552842"/>
            <a:ext cx="2699657" cy="1001489"/>
            <a:chOff x="2513920" y="5569835"/>
            <a:chExt cx="2699657" cy="1001489"/>
          </a:xfrm>
        </p:grpSpPr>
        <p:grpSp>
          <p:nvGrpSpPr>
            <p:cNvPr id="48" name="Group 47"/>
            <p:cNvGrpSpPr/>
            <p:nvPr/>
          </p:nvGrpSpPr>
          <p:grpSpPr>
            <a:xfrm>
              <a:off x="2513920" y="5569835"/>
              <a:ext cx="2699657" cy="1001489"/>
              <a:chOff x="2513920" y="5569835"/>
              <a:chExt cx="2699657" cy="1001489"/>
            </a:xfrm>
          </p:grpSpPr>
          <p:pic>
            <p:nvPicPr>
              <p:cNvPr id="50" name="Picture 49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559" t="39577" r="51324" b="45820"/>
              <a:stretch/>
            </p:blipFill>
            <p:spPr>
              <a:xfrm>
                <a:off x="2513920" y="5569837"/>
                <a:ext cx="2699657" cy="1001487"/>
              </a:xfrm>
              <a:prstGeom prst="rect">
                <a:avLst/>
              </a:prstGeom>
            </p:spPr>
          </p:pic>
          <p:sp>
            <p:nvSpPr>
              <p:cNvPr id="51" name="Rectangle 50"/>
              <p:cNvSpPr/>
              <p:nvPr/>
            </p:nvSpPr>
            <p:spPr>
              <a:xfrm flipV="1">
                <a:off x="2513920" y="5569835"/>
                <a:ext cx="2699656" cy="1001487"/>
              </a:xfrm>
              <a:prstGeom prst="rect">
                <a:avLst/>
              </a:prstGeom>
              <a:solidFill>
                <a:srgbClr val="352B76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2513920" y="5869876"/>
              <a:ext cx="2699656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Frutiger LT Std 55 Roman" charset="0"/>
                  <a:ea typeface="Frutiger LT Std 55 Roman" charset="0"/>
                  <a:cs typeface="Frutiger LT Std 55 Roman" charset="0"/>
                </a:rPr>
                <a:t>Award period</a:t>
              </a:r>
            </a:p>
          </p:txBody>
        </p:sp>
      </p:grpSp>
      <p:sp>
        <p:nvSpPr>
          <p:cNvPr id="52" name="Down Arrow 51"/>
          <p:cNvSpPr/>
          <p:nvPr/>
        </p:nvSpPr>
        <p:spPr>
          <a:xfrm>
            <a:off x="1585442" y="3111010"/>
            <a:ext cx="266700" cy="280988"/>
          </a:xfrm>
          <a:prstGeom prst="downArrow">
            <a:avLst/>
          </a:prstGeom>
          <a:solidFill>
            <a:srgbClr val="352B7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Down Arrow 52"/>
          <p:cNvSpPr/>
          <p:nvPr/>
        </p:nvSpPr>
        <p:spPr>
          <a:xfrm>
            <a:off x="1608119" y="4687566"/>
            <a:ext cx="266700" cy="280988"/>
          </a:xfrm>
          <a:prstGeom prst="downArrow">
            <a:avLst/>
          </a:prstGeom>
          <a:solidFill>
            <a:srgbClr val="352B7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120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3910519" y="0"/>
            <a:ext cx="5233482" cy="6858000"/>
          </a:xfrm>
          <a:prstGeom prst="rect">
            <a:avLst/>
          </a:prstGeom>
          <a:solidFill>
            <a:srgbClr val="352B76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ight Arrow 27"/>
          <p:cNvSpPr/>
          <p:nvPr/>
        </p:nvSpPr>
        <p:spPr>
          <a:xfrm>
            <a:off x="3221003" y="830952"/>
            <a:ext cx="368300" cy="220682"/>
          </a:xfrm>
          <a:prstGeom prst="rightArrow">
            <a:avLst/>
          </a:prstGeom>
          <a:solidFill>
            <a:srgbClr val="352B7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3221003" y="2393645"/>
            <a:ext cx="368300" cy="220682"/>
          </a:xfrm>
          <a:prstGeom prst="rightArrow">
            <a:avLst/>
          </a:prstGeom>
          <a:solidFill>
            <a:srgbClr val="352B7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3221003" y="3942597"/>
            <a:ext cx="368300" cy="220682"/>
          </a:xfrm>
          <a:prstGeom prst="rightArrow">
            <a:avLst/>
          </a:prstGeom>
          <a:solidFill>
            <a:srgbClr val="352B7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3221003" y="5491549"/>
            <a:ext cx="368300" cy="220682"/>
          </a:xfrm>
          <a:prstGeom prst="rightArrow">
            <a:avLst/>
          </a:prstGeom>
          <a:solidFill>
            <a:srgbClr val="352B7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>
            <a:off x="1585442" y="1623005"/>
            <a:ext cx="266700" cy="280988"/>
          </a:xfrm>
          <a:prstGeom prst="downArrow">
            <a:avLst/>
          </a:prstGeom>
          <a:solidFill>
            <a:srgbClr val="352B7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91641" y="454938"/>
            <a:ext cx="2699657" cy="1001489"/>
            <a:chOff x="2513920" y="5569835"/>
            <a:chExt cx="2699657" cy="1001489"/>
          </a:xfrm>
        </p:grpSpPr>
        <p:grpSp>
          <p:nvGrpSpPr>
            <p:cNvPr id="2" name="Group 1"/>
            <p:cNvGrpSpPr/>
            <p:nvPr/>
          </p:nvGrpSpPr>
          <p:grpSpPr>
            <a:xfrm>
              <a:off x="2513920" y="5569835"/>
              <a:ext cx="2699657" cy="1001489"/>
              <a:chOff x="2513920" y="5569835"/>
              <a:chExt cx="2699657" cy="1001489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559" t="39577" r="51324" b="45820"/>
              <a:stretch/>
            </p:blipFill>
            <p:spPr>
              <a:xfrm>
                <a:off x="2513920" y="5569837"/>
                <a:ext cx="2699657" cy="1001487"/>
              </a:xfrm>
              <a:prstGeom prst="rect">
                <a:avLst/>
              </a:prstGeom>
            </p:spPr>
          </p:pic>
          <p:sp>
            <p:nvSpPr>
              <p:cNvPr id="36" name="Rectangle 35"/>
              <p:cNvSpPr/>
              <p:nvPr/>
            </p:nvSpPr>
            <p:spPr>
              <a:xfrm flipV="1">
                <a:off x="2513920" y="5569835"/>
                <a:ext cx="2699656" cy="1001487"/>
              </a:xfrm>
              <a:prstGeom prst="rect">
                <a:avLst/>
              </a:prstGeom>
              <a:solidFill>
                <a:srgbClr val="352B76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2513920" y="5715988"/>
              <a:ext cx="2699656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Frutiger LT Std 55 Roman" charset="0"/>
                  <a:ea typeface="Frutiger LT Std 55 Roman" charset="0"/>
                  <a:cs typeface="Frutiger LT Std 55 Roman" charset="0"/>
                </a:rPr>
                <a:t>Proposal creation and submission</a:t>
              </a:r>
            </a:p>
          </p:txBody>
        </p:sp>
      </p:grpSp>
      <p:sp>
        <p:nvSpPr>
          <p:cNvPr id="52" name="Down Arrow 51"/>
          <p:cNvSpPr/>
          <p:nvPr/>
        </p:nvSpPr>
        <p:spPr>
          <a:xfrm>
            <a:off x="1585442" y="3111010"/>
            <a:ext cx="266700" cy="280988"/>
          </a:xfrm>
          <a:prstGeom prst="downArrow">
            <a:avLst/>
          </a:prstGeom>
          <a:solidFill>
            <a:srgbClr val="352B7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Down Arrow 52"/>
          <p:cNvSpPr/>
          <p:nvPr/>
        </p:nvSpPr>
        <p:spPr>
          <a:xfrm>
            <a:off x="1608119" y="4687566"/>
            <a:ext cx="266700" cy="280988"/>
          </a:xfrm>
          <a:prstGeom prst="downArrow">
            <a:avLst/>
          </a:prstGeom>
          <a:solidFill>
            <a:srgbClr val="352B7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>
            <a:off x="391641" y="2003890"/>
            <a:ext cx="2699657" cy="1001489"/>
            <a:chOff x="2513920" y="5569835"/>
            <a:chExt cx="2699657" cy="1001489"/>
          </a:xfrm>
        </p:grpSpPr>
        <p:grpSp>
          <p:nvGrpSpPr>
            <p:cNvPr id="70" name="Group 69"/>
            <p:cNvGrpSpPr/>
            <p:nvPr/>
          </p:nvGrpSpPr>
          <p:grpSpPr>
            <a:xfrm>
              <a:off x="2513920" y="5569835"/>
              <a:ext cx="2699657" cy="1001489"/>
              <a:chOff x="2513920" y="5569835"/>
              <a:chExt cx="2699657" cy="1001489"/>
            </a:xfrm>
          </p:grpSpPr>
          <p:pic>
            <p:nvPicPr>
              <p:cNvPr id="72" name="Picture 71"/>
              <p:cNvPicPr>
                <a:picLocks noChangeAspect="1"/>
              </p:cNvPicPr>
              <p:nvPr/>
            </p:nvPicPr>
            <p:blipFill rotWithShape="1">
              <a:blip r:embed="rId3">
                <a:alphaModFix amt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559" t="39577" r="51324" b="45820"/>
              <a:stretch/>
            </p:blipFill>
            <p:spPr>
              <a:xfrm>
                <a:off x="2513920" y="5569837"/>
                <a:ext cx="2699657" cy="1001487"/>
              </a:xfrm>
              <a:prstGeom prst="rect">
                <a:avLst/>
              </a:prstGeom>
            </p:spPr>
          </p:pic>
          <p:sp>
            <p:nvSpPr>
              <p:cNvPr id="73" name="Rectangle 72"/>
              <p:cNvSpPr/>
              <p:nvPr/>
            </p:nvSpPr>
            <p:spPr>
              <a:xfrm flipV="1">
                <a:off x="2513920" y="5569835"/>
                <a:ext cx="2699656" cy="1001487"/>
              </a:xfrm>
              <a:prstGeom prst="rect">
                <a:avLst/>
              </a:prstGeom>
              <a:solidFill>
                <a:srgbClr val="352B76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2513920" y="5869876"/>
              <a:ext cx="2699656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>
                      <a:alpha val="50000"/>
                    </a:schemeClr>
                  </a:solidFill>
                  <a:latin typeface="Frutiger LT Std 55 Roman" charset="0"/>
                  <a:ea typeface="Frutiger LT Std 55 Roman" charset="0"/>
                  <a:cs typeface="Frutiger LT Std 55 Roman" charset="0"/>
                </a:rPr>
                <a:t>Award setup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391641" y="5101794"/>
            <a:ext cx="2699657" cy="1001489"/>
            <a:chOff x="2513920" y="5569835"/>
            <a:chExt cx="2699657" cy="1001489"/>
          </a:xfrm>
        </p:grpSpPr>
        <p:grpSp>
          <p:nvGrpSpPr>
            <p:cNvPr id="75" name="Group 74"/>
            <p:cNvGrpSpPr/>
            <p:nvPr/>
          </p:nvGrpSpPr>
          <p:grpSpPr>
            <a:xfrm>
              <a:off x="2513920" y="5569835"/>
              <a:ext cx="2699657" cy="1001489"/>
              <a:chOff x="2513920" y="5569835"/>
              <a:chExt cx="2699657" cy="1001489"/>
            </a:xfrm>
          </p:grpSpPr>
          <p:pic>
            <p:nvPicPr>
              <p:cNvPr id="77" name="Picture 76"/>
              <p:cNvPicPr>
                <a:picLocks noChangeAspect="1"/>
              </p:cNvPicPr>
              <p:nvPr/>
            </p:nvPicPr>
            <p:blipFill rotWithShape="1">
              <a:blip r:embed="rId3">
                <a:alphaModFix amt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559" t="39577" r="51324" b="45820"/>
              <a:stretch/>
            </p:blipFill>
            <p:spPr>
              <a:xfrm>
                <a:off x="2513920" y="5569837"/>
                <a:ext cx="2699657" cy="1001487"/>
              </a:xfrm>
              <a:prstGeom prst="rect">
                <a:avLst/>
              </a:prstGeom>
            </p:spPr>
          </p:pic>
          <p:sp>
            <p:nvSpPr>
              <p:cNvPr id="78" name="Rectangle 77"/>
              <p:cNvSpPr/>
              <p:nvPr/>
            </p:nvSpPr>
            <p:spPr>
              <a:xfrm flipV="1">
                <a:off x="2513920" y="5569835"/>
                <a:ext cx="2699656" cy="1001487"/>
              </a:xfrm>
              <a:prstGeom prst="rect">
                <a:avLst/>
              </a:prstGeom>
              <a:solidFill>
                <a:srgbClr val="352B76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6" name="TextBox 75"/>
            <p:cNvSpPr txBox="1"/>
            <p:nvPr/>
          </p:nvSpPr>
          <p:spPr>
            <a:xfrm>
              <a:off x="2513920" y="5869876"/>
              <a:ext cx="2699656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>
                      <a:alpha val="50000"/>
                    </a:schemeClr>
                  </a:solidFill>
                  <a:latin typeface="Frutiger LT Std 55 Roman" charset="0"/>
                  <a:ea typeface="Frutiger LT Std 55 Roman" charset="0"/>
                  <a:cs typeface="Frutiger LT Std 55 Roman" charset="0"/>
                </a:rPr>
                <a:t>Award closeout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391641" y="3552842"/>
            <a:ext cx="2711688" cy="1001489"/>
            <a:chOff x="2513920" y="5569835"/>
            <a:chExt cx="2711688" cy="1001489"/>
          </a:xfrm>
        </p:grpSpPr>
        <p:grpSp>
          <p:nvGrpSpPr>
            <p:cNvPr id="80" name="Group 79"/>
            <p:cNvGrpSpPr/>
            <p:nvPr/>
          </p:nvGrpSpPr>
          <p:grpSpPr>
            <a:xfrm>
              <a:off x="2513920" y="5569835"/>
              <a:ext cx="2711688" cy="1001489"/>
              <a:chOff x="2513920" y="5569835"/>
              <a:chExt cx="2711688" cy="1001489"/>
            </a:xfrm>
          </p:grpSpPr>
          <p:pic>
            <p:nvPicPr>
              <p:cNvPr id="82" name="Picture 81"/>
              <p:cNvPicPr>
                <a:picLocks noChangeAspect="1"/>
              </p:cNvPicPr>
              <p:nvPr/>
            </p:nvPicPr>
            <p:blipFill rotWithShape="1">
              <a:blip r:embed="rId3">
                <a:alphaModFix amt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559" t="39577" r="51324" b="45820"/>
              <a:stretch/>
            </p:blipFill>
            <p:spPr>
              <a:xfrm>
                <a:off x="2513920" y="5569837"/>
                <a:ext cx="2699657" cy="1001487"/>
              </a:xfrm>
              <a:prstGeom prst="rect">
                <a:avLst/>
              </a:prstGeom>
            </p:spPr>
          </p:pic>
          <p:sp>
            <p:nvSpPr>
              <p:cNvPr id="83" name="Rectangle 82"/>
              <p:cNvSpPr/>
              <p:nvPr/>
            </p:nvSpPr>
            <p:spPr>
              <a:xfrm flipV="1">
                <a:off x="2525952" y="5569835"/>
                <a:ext cx="2699656" cy="1001487"/>
              </a:xfrm>
              <a:prstGeom prst="rect">
                <a:avLst/>
              </a:prstGeom>
              <a:solidFill>
                <a:srgbClr val="352B76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81" name="TextBox 80"/>
            <p:cNvSpPr txBox="1"/>
            <p:nvPr/>
          </p:nvSpPr>
          <p:spPr>
            <a:xfrm>
              <a:off x="2513920" y="5869876"/>
              <a:ext cx="2699656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>
                      <a:alpha val="50000"/>
                    </a:schemeClr>
                  </a:solidFill>
                  <a:latin typeface="Frutiger LT Std 55 Roman" charset="0"/>
                  <a:ea typeface="Frutiger LT Std 55 Roman" charset="0"/>
                  <a:cs typeface="Frutiger LT Std 55 Roman" charset="0"/>
                </a:rPr>
                <a:t>Award period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319337" y="454938"/>
            <a:ext cx="44516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Frutiger LT Std 45 Light" charset="0"/>
                <a:ea typeface="Frutiger LT Std 45 Light" charset="0"/>
                <a:cs typeface="Frutiger LT Std 45 Light" charset="0"/>
              </a:rPr>
              <a:t>Kuali</a:t>
            </a:r>
            <a:r>
              <a:rPr lang="en-US" sz="3200" dirty="0">
                <a:solidFill>
                  <a:schemeClr val="bg1"/>
                </a:solidFill>
                <a:latin typeface="Frutiger LT Std 45 Light" charset="0"/>
                <a:ea typeface="Frutiger LT Std 45 Light" charset="0"/>
                <a:cs typeface="Frutiger LT Std 45 Light" charset="0"/>
              </a:rPr>
              <a:t> captures basic elements of future </a:t>
            </a:r>
            <a:r>
              <a:rPr lang="en-US" sz="3200" b="1" dirty="0">
                <a:solidFill>
                  <a:schemeClr val="bg1"/>
                </a:solidFill>
                <a:latin typeface="Frutiger LT Std 65" charset="0"/>
                <a:ea typeface="Frutiger LT Std 65" charset="0"/>
                <a:cs typeface="Frutiger LT Std 65" charset="0"/>
              </a:rPr>
              <a:t>Primary Metadata</a:t>
            </a:r>
            <a:r>
              <a:rPr lang="en-US" sz="3200" dirty="0">
                <a:solidFill>
                  <a:schemeClr val="bg1"/>
                </a:solidFill>
                <a:latin typeface="Frutiger LT Std 45 Light" charset="0"/>
                <a:ea typeface="Frutiger LT Std 45 Light" charset="0"/>
                <a:cs typeface="Frutiger LT Std 45 Light" charset="0"/>
              </a:rPr>
              <a:t> Record</a:t>
            </a:r>
          </a:p>
        </p:txBody>
      </p:sp>
    </p:spTree>
    <p:extLst>
      <p:ext uri="{BB962C8B-B14F-4D97-AF65-F5344CB8AC3E}">
        <p14:creationId xmlns:p14="http://schemas.microsoft.com/office/powerpoint/2010/main" val="1556000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6" r="19068"/>
          <a:stretch/>
        </p:blipFill>
        <p:spPr>
          <a:xfrm>
            <a:off x="-22861" y="0"/>
            <a:ext cx="921258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22861" y="0"/>
            <a:ext cx="9212581" cy="6858000"/>
          </a:xfrm>
          <a:prstGeom prst="rect">
            <a:avLst/>
          </a:prstGeom>
          <a:solidFill>
            <a:srgbClr val="352B76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00100" y="1405010"/>
            <a:ext cx="7726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92BBE7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TODAY: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0100" y="2367171"/>
            <a:ext cx="83439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Open Access to Data: What do I need to know?</a:t>
            </a:r>
          </a:p>
        </p:txBody>
      </p:sp>
    </p:spTree>
    <p:extLst>
      <p:ext uri="{BB962C8B-B14F-4D97-AF65-F5344CB8AC3E}">
        <p14:creationId xmlns:p14="http://schemas.microsoft.com/office/powerpoint/2010/main" val="11675009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3910519" y="0"/>
            <a:ext cx="5233482" cy="6858000"/>
          </a:xfrm>
          <a:prstGeom prst="rect">
            <a:avLst/>
          </a:prstGeom>
          <a:solidFill>
            <a:srgbClr val="352B76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ight Arrow 27"/>
          <p:cNvSpPr/>
          <p:nvPr/>
        </p:nvSpPr>
        <p:spPr>
          <a:xfrm>
            <a:off x="3221003" y="830952"/>
            <a:ext cx="368300" cy="220682"/>
          </a:xfrm>
          <a:prstGeom prst="rightArrow">
            <a:avLst/>
          </a:prstGeom>
          <a:solidFill>
            <a:srgbClr val="352B7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3221003" y="2393645"/>
            <a:ext cx="368300" cy="220682"/>
          </a:xfrm>
          <a:prstGeom prst="rightArrow">
            <a:avLst/>
          </a:prstGeom>
          <a:solidFill>
            <a:srgbClr val="352B7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3221003" y="3942597"/>
            <a:ext cx="368300" cy="220682"/>
          </a:xfrm>
          <a:prstGeom prst="rightArrow">
            <a:avLst/>
          </a:prstGeom>
          <a:solidFill>
            <a:srgbClr val="352B7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3221003" y="5491549"/>
            <a:ext cx="368300" cy="220682"/>
          </a:xfrm>
          <a:prstGeom prst="rightArrow">
            <a:avLst/>
          </a:prstGeom>
          <a:solidFill>
            <a:srgbClr val="352B7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>
            <a:off x="1585442" y="1623005"/>
            <a:ext cx="266700" cy="280988"/>
          </a:xfrm>
          <a:prstGeom prst="downArrow">
            <a:avLst/>
          </a:prstGeom>
          <a:solidFill>
            <a:srgbClr val="352B7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391641" y="2003890"/>
            <a:ext cx="2699657" cy="1001489"/>
            <a:chOff x="2513920" y="5569835"/>
            <a:chExt cx="2699657" cy="1001489"/>
          </a:xfrm>
        </p:grpSpPr>
        <p:grpSp>
          <p:nvGrpSpPr>
            <p:cNvPr id="38" name="Group 37"/>
            <p:cNvGrpSpPr/>
            <p:nvPr/>
          </p:nvGrpSpPr>
          <p:grpSpPr>
            <a:xfrm>
              <a:off x="2513920" y="5569835"/>
              <a:ext cx="2699657" cy="1001489"/>
              <a:chOff x="2513920" y="5569835"/>
              <a:chExt cx="2699657" cy="1001489"/>
            </a:xfrm>
          </p:grpSpPr>
          <p:pic>
            <p:nvPicPr>
              <p:cNvPr id="40" name="Picture 39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559" t="39577" r="51324" b="45820"/>
              <a:stretch/>
            </p:blipFill>
            <p:spPr>
              <a:xfrm>
                <a:off x="2513920" y="5569837"/>
                <a:ext cx="2699657" cy="1001487"/>
              </a:xfrm>
              <a:prstGeom prst="rect">
                <a:avLst/>
              </a:prstGeom>
            </p:spPr>
          </p:pic>
          <p:sp>
            <p:nvSpPr>
              <p:cNvPr id="41" name="Rectangle 40"/>
              <p:cNvSpPr/>
              <p:nvPr/>
            </p:nvSpPr>
            <p:spPr>
              <a:xfrm flipV="1">
                <a:off x="2513920" y="5569835"/>
                <a:ext cx="2699656" cy="1001487"/>
              </a:xfrm>
              <a:prstGeom prst="rect">
                <a:avLst/>
              </a:prstGeom>
              <a:solidFill>
                <a:srgbClr val="352B76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2513920" y="5869876"/>
              <a:ext cx="2699656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Frutiger LT Std 55 Roman" charset="0"/>
                  <a:ea typeface="Frutiger LT Std 55 Roman" charset="0"/>
                  <a:cs typeface="Frutiger LT Std 55 Roman" charset="0"/>
                </a:rPr>
                <a:t>Award setup</a:t>
              </a:r>
            </a:p>
          </p:txBody>
        </p:sp>
      </p:grpSp>
      <p:sp>
        <p:nvSpPr>
          <p:cNvPr id="52" name="Down Arrow 51"/>
          <p:cNvSpPr/>
          <p:nvPr/>
        </p:nvSpPr>
        <p:spPr>
          <a:xfrm>
            <a:off x="1585442" y="3111010"/>
            <a:ext cx="266700" cy="280988"/>
          </a:xfrm>
          <a:prstGeom prst="downArrow">
            <a:avLst/>
          </a:prstGeom>
          <a:solidFill>
            <a:srgbClr val="352B7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Down Arrow 52"/>
          <p:cNvSpPr/>
          <p:nvPr/>
        </p:nvSpPr>
        <p:spPr>
          <a:xfrm>
            <a:off x="1608119" y="4687566"/>
            <a:ext cx="266700" cy="280988"/>
          </a:xfrm>
          <a:prstGeom prst="downArrow">
            <a:avLst/>
          </a:prstGeom>
          <a:solidFill>
            <a:srgbClr val="352B7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391641" y="454938"/>
            <a:ext cx="2699657" cy="1001489"/>
            <a:chOff x="2513920" y="5569835"/>
            <a:chExt cx="2699657" cy="1001489"/>
          </a:xfrm>
        </p:grpSpPr>
        <p:grpSp>
          <p:nvGrpSpPr>
            <p:cNvPr id="55" name="Group 54"/>
            <p:cNvGrpSpPr/>
            <p:nvPr/>
          </p:nvGrpSpPr>
          <p:grpSpPr>
            <a:xfrm>
              <a:off x="2513920" y="5569835"/>
              <a:ext cx="2699657" cy="1001489"/>
              <a:chOff x="2513920" y="5569835"/>
              <a:chExt cx="2699657" cy="1001489"/>
            </a:xfrm>
          </p:grpSpPr>
          <p:pic>
            <p:nvPicPr>
              <p:cNvPr id="57" name="Picture 56"/>
              <p:cNvPicPr>
                <a:picLocks noChangeAspect="1"/>
              </p:cNvPicPr>
              <p:nvPr/>
            </p:nvPicPr>
            <p:blipFill rotWithShape="1">
              <a:blip r:embed="rId3">
                <a:alphaModFix amt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559" t="39577" r="51324" b="45820"/>
              <a:stretch/>
            </p:blipFill>
            <p:spPr>
              <a:xfrm>
                <a:off x="2513920" y="5569837"/>
                <a:ext cx="2699657" cy="1001487"/>
              </a:xfrm>
              <a:prstGeom prst="rect">
                <a:avLst/>
              </a:prstGeom>
            </p:spPr>
          </p:pic>
          <p:sp>
            <p:nvSpPr>
              <p:cNvPr id="58" name="Rectangle 57"/>
              <p:cNvSpPr/>
              <p:nvPr/>
            </p:nvSpPr>
            <p:spPr>
              <a:xfrm flipV="1">
                <a:off x="2513920" y="5569835"/>
                <a:ext cx="2699656" cy="1001487"/>
              </a:xfrm>
              <a:prstGeom prst="rect">
                <a:avLst/>
              </a:prstGeom>
              <a:solidFill>
                <a:srgbClr val="352B76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2513920" y="5715988"/>
              <a:ext cx="2699656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>
                      <a:alpha val="50000"/>
                    </a:schemeClr>
                  </a:solidFill>
                  <a:latin typeface="Frutiger LT Std 55 Roman" charset="0"/>
                  <a:ea typeface="Frutiger LT Std 55 Roman" charset="0"/>
                  <a:cs typeface="Frutiger LT Std 55 Roman" charset="0"/>
                </a:rPr>
                <a:t>Proposal creation and submission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391641" y="5101794"/>
            <a:ext cx="2699657" cy="1001489"/>
            <a:chOff x="2513920" y="5569835"/>
            <a:chExt cx="2699657" cy="1001489"/>
          </a:xfrm>
        </p:grpSpPr>
        <p:grpSp>
          <p:nvGrpSpPr>
            <p:cNvPr id="60" name="Group 59"/>
            <p:cNvGrpSpPr/>
            <p:nvPr/>
          </p:nvGrpSpPr>
          <p:grpSpPr>
            <a:xfrm>
              <a:off x="2513920" y="5569835"/>
              <a:ext cx="2699657" cy="1001489"/>
              <a:chOff x="2513920" y="5569835"/>
              <a:chExt cx="2699657" cy="1001489"/>
            </a:xfrm>
          </p:grpSpPr>
          <p:pic>
            <p:nvPicPr>
              <p:cNvPr id="62" name="Picture 61"/>
              <p:cNvPicPr>
                <a:picLocks noChangeAspect="1"/>
              </p:cNvPicPr>
              <p:nvPr/>
            </p:nvPicPr>
            <p:blipFill rotWithShape="1">
              <a:blip r:embed="rId3">
                <a:alphaModFix amt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559" t="39577" r="51324" b="45820"/>
              <a:stretch/>
            </p:blipFill>
            <p:spPr>
              <a:xfrm>
                <a:off x="2513920" y="5569837"/>
                <a:ext cx="2699657" cy="1001487"/>
              </a:xfrm>
              <a:prstGeom prst="rect">
                <a:avLst/>
              </a:prstGeom>
            </p:spPr>
          </p:pic>
          <p:sp>
            <p:nvSpPr>
              <p:cNvPr id="63" name="Rectangle 62"/>
              <p:cNvSpPr/>
              <p:nvPr/>
            </p:nvSpPr>
            <p:spPr>
              <a:xfrm flipV="1">
                <a:off x="2513920" y="5569835"/>
                <a:ext cx="2699656" cy="1001487"/>
              </a:xfrm>
              <a:prstGeom prst="rect">
                <a:avLst/>
              </a:prstGeom>
              <a:solidFill>
                <a:srgbClr val="352B76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2513920" y="5869876"/>
              <a:ext cx="2699656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>
                      <a:alpha val="50000"/>
                    </a:schemeClr>
                  </a:solidFill>
                  <a:latin typeface="Frutiger LT Std 55 Roman" charset="0"/>
                  <a:ea typeface="Frutiger LT Std 55 Roman" charset="0"/>
                  <a:cs typeface="Frutiger LT Std 55 Roman" charset="0"/>
                </a:rPr>
                <a:t>Award closeout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91641" y="3552842"/>
            <a:ext cx="2711688" cy="1001489"/>
            <a:chOff x="2513920" y="5569835"/>
            <a:chExt cx="2711688" cy="1001489"/>
          </a:xfrm>
        </p:grpSpPr>
        <p:grpSp>
          <p:nvGrpSpPr>
            <p:cNvPr id="65" name="Group 64"/>
            <p:cNvGrpSpPr/>
            <p:nvPr/>
          </p:nvGrpSpPr>
          <p:grpSpPr>
            <a:xfrm>
              <a:off x="2513920" y="5569835"/>
              <a:ext cx="2711688" cy="1001489"/>
              <a:chOff x="2513920" y="5569835"/>
              <a:chExt cx="2711688" cy="1001489"/>
            </a:xfrm>
          </p:grpSpPr>
          <p:pic>
            <p:nvPicPr>
              <p:cNvPr id="67" name="Picture 66"/>
              <p:cNvPicPr>
                <a:picLocks noChangeAspect="1"/>
              </p:cNvPicPr>
              <p:nvPr/>
            </p:nvPicPr>
            <p:blipFill rotWithShape="1">
              <a:blip r:embed="rId3">
                <a:alphaModFix amt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559" t="39577" r="51324" b="45820"/>
              <a:stretch/>
            </p:blipFill>
            <p:spPr>
              <a:xfrm>
                <a:off x="2513920" y="5569837"/>
                <a:ext cx="2699657" cy="1001487"/>
              </a:xfrm>
              <a:prstGeom prst="rect">
                <a:avLst/>
              </a:prstGeom>
            </p:spPr>
          </p:pic>
          <p:sp>
            <p:nvSpPr>
              <p:cNvPr id="68" name="Rectangle 67"/>
              <p:cNvSpPr/>
              <p:nvPr/>
            </p:nvSpPr>
            <p:spPr>
              <a:xfrm flipV="1">
                <a:off x="2525952" y="5569835"/>
                <a:ext cx="2699656" cy="1001487"/>
              </a:xfrm>
              <a:prstGeom prst="rect">
                <a:avLst/>
              </a:prstGeom>
              <a:solidFill>
                <a:srgbClr val="352B76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6" name="TextBox 65"/>
            <p:cNvSpPr txBox="1"/>
            <p:nvPr/>
          </p:nvSpPr>
          <p:spPr>
            <a:xfrm>
              <a:off x="2513920" y="5869876"/>
              <a:ext cx="2699656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>
                      <a:alpha val="50000"/>
                    </a:schemeClr>
                  </a:solidFill>
                  <a:latin typeface="Frutiger LT Std 55 Roman" charset="0"/>
                  <a:ea typeface="Frutiger LT Std 55 Roman" charset="0"/>
                  <a:cs typeface="Frutiger LT Std 55 Roman" charset="0"/>
                </a:rPr>
                <a:t>Award period</a:t>
              </a: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4613061" y="409815"/>
            <a:ext cx="419405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Frutiger LT Std 45 Light" charset="0"/>
                <a:ea typeface="Frutiger LT Std 45 Light" charset="0"/>
                <a:cs typeface="Frutiger LT Std 45 Light" charset="0"/>
              </a:rPr>
              <a:t>PI notified of requirements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Frutiger LT Std 45 Light" charset="0"/>
                <a:ea typeface="Frutiger LT Std 45 Light" charset="0"/>
                <a:cs typeface="Frutiger LT Std 45 Light" charset="0"/>
              </a:rPr>
              <a:t>Data Management Plan and/or Primary Metadata document sent to Library</a:t>
            </a:r>
          </a:p>
          <a:p>
            <a:pPr marL="342900" indent="-342900">
              <a:buFont typeface="Arial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Frutiger LT Std 45 Light" charset="0"/>
                <a:ea typeface="Frutiger LT Std 45 Light" charset="0"/>
                <a:cs typeface="Frutiger LT Std 45 Light" charset="0"/>
              </a:rPr>
              <a:t>Library creates records in Digital Commons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Frutiger LT Std 45 Light" charset="0"/>
                <a:ea typeface="Frutiger LT Std 45 Light" charset="0"/>
                <a:cs typeface="Frutiger LT Std 45 Light" charset="0"/>
              </a:rPr>
              <a:t>Duplicate record attached to </a:t>
            </a:r>
            <a:r>
              <a:rPr lang="en-US" sz="3200" dirty="0" err="1">
                <a:solidFill>
                  <a:schemeClr val="bg1"/>
                </a:solidFill>
                <a:latin typeface="Frutiger LT Std 45 Light" charset="0"/>
                <a:ea typeface="Frutiger LT Std 45 Light" charset="0"/>
                <a:cs typeface="Frutiger LT Std 45 Light" charset="0"/>
              </a:rPr>
              <a:t>Kuali</a:t>
            </a:r>
            <a:r>
              <a:rPr lang="en-US" sz="3200" dirty="0">
                <a:solidFill>
                  <a:schemeClr val="bg1"/>
                </a:solidFill>
                <a:latin typeface="Frutiger LT Std 45 Light" charset="0"/>
                <a:ea typeface="Frutiger LT Std 45 Light" charset="0"/>
                <a:cs typeface="Frutiger LT Std 45 Light" charset="0"/>
              </a:rPr>
              <a:t> record</a:t>
            </a:r>
          </a:p>
        </p:txBody>
      </p:sp>
    </p:spTree>
    <p:extLst>
      <p:ext uri="{BB962C8B-B14F-4D97-AF65-F5344CB8AC3E}">
        <p14:creationId xmlns:p14="http://schemas.microsoft.com/office/powerpoint/2010/main" val="13855667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7">
            <a:hlinkClick r:id="rId3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72"/>
          <a:stretch/>
        </p:blipFill>
        <p:spPr>
          <a:xfrm>
            <a:off x="0" y="280736"/>
            <a:ext cx="9144000" cy="50492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06420"/>
          </a:xfrm>
          <a:prstGeom prst="rect">
            <a:avLst/>
          </a:prstGeom>
        </p:spPr>
      </p:pic>
      <p:pic>
        <p:nvPicPr>
          <p:cNvPr id="6" name="Content Placeholder 7">
            <a:hlinkClick r:id="rId3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43"/>
          <a:stretch/>
        </p:blipFill>
        <p:spPr>
          <a:xfrm>
            <a:off x="0" y="5610726"/>
            <a:ext cx="9144000" cy="115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7674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3910519" y="0"/>
            <a:ext cx="5233482" cy="6858000"/>
          </a:xfrm>
          <a:prstGeom prst="rect">
            <a:avLst/>
          </a:prstGeom>
          <a:solidFill>
            <a:srgbClr val="352B76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ight Arrow 27"/>
          <p:cNvSpPr/>
          <p:nvPr/>
        </p:nvSpPr>
        <p:spPr>
          <a:xfrm>
            <a:off x="3221003" y="830952"/>
            <a:ext cx="368300" cy="220682"/>
          </a:xfrm>
          <a:prstGeom prst="rightArrow">
            <a:avLst/>
          </a:prstGeom>
          <a:solidFill>
            <a:srgbClr val="352B7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3221003" y="2393645"/>
            <a:ext cx="368300" cy="220682"/>
          </a:xfrm>
          <a:prstGeom prst="rightArrow">
            <a:avLst/>
          </a:prstGeom>
          <a:solidFill>
            <a:srgbClr val="352B7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3221003" y="3942597"/>
            <a:ext cx="368300" cy="220682"/>
          </a:xfrm>
          <a:prstGeom prst="rightArrow">
            <a:avLst/>
          </a:prstGeom>
          <a:solidFill>
            <a:srgbClr val="352B7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3221003" y="5491549"/>
            <a:ext cx="368300" cy="220682"/>
          </a:xfrm>
          <a:prstGeom prst="rightArrow">
            <a:avLst/>
          </a:prstGeom>
          <a:solidFill>
            <a:srgbClr val="352B7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>
            <a:off x="1585442" y="1623005"/>
            <a:ext cx="266700" cy="280988"/>
          </a:xfrm>
          <a:prstGeom prst="downArrow">
            <a:avLst/>
          </a:prstGeom>
          <a:solidFill>
            <a:srgbClr val="352B7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391641" y="3552842"/>
            <a:ext cx="2699657" cy="1001489"/>
            <a:chOff x="2513920" y="5569835"/>
            <a:chExt cx="2699657" cy="1001489"/>
          </a:xfrm>
        </p:grpSpPr>
        <p:grpSp>
          <p:nvGrpSpPr>
            <p:cNvPr id="48" name="Group 47"/>
            <p:cNvGrpSpPr/>
            <p:nvPr/>
          </p:nvGrpSpPr>
          <p:grpSpPr>
            <a:xfrm>
              <a:off x="2513920" y="5569835"/>
              <a:ext cx="2699657" cy="1001489"/>
              <a:chOff x="2513920" y="5569835"/>
              <a:chExt cx="2699657" cy="1001489"/>
            </a:xfrm>
          </p:grpSpPr>
          <p:pic>
            <p:nvPicPr>
              <p:cNvPr id="50" name="Picture 49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559" t="39577" r="51324" b="45820"/>
              <a:stretch/>
            </p:blipFill>
            <p:spPr>
              <a:xfrm>
                <a:off x="2513920" y="5569837"/>
                <a:ext cx="2699657" cy="1001487"/>
              </a:xfrm>
              <a:prstGeom prst="rect">
                <a:avLst/>
              </a:prstGeom>
            </p:spPr>
          </p:pic>
          <p:sp>
            <p:nvSpPr>
              <p:cNvPr id="51" name="Rectangle 50"/>
              <p:cNvSpPr/>
              <p:nvPr/>
            </p:nvSpPr>
            <p:spPr>
              <a:xfrm flipV="1">
                <a:off x="2513920" y="5569835"/>
                <a:ext cx="2699656" cy="1001487"/>
              </a:xfrm>
              <a:prstGeom prst="rect">
                <a:avLst/>
              </a:prstGeom>
              <a:solidFill>
                <a:srgbClr val="352B76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2513920" y="5869876"/>
              <a:ext cx="2699656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Frutiger LT Std 55 Roman" charset="0"/>
                  <a:ea typeface="Frutiger LT Std 55 Roman" charset="0"/>
                  <a:cs typeface="Frutiger LT Std 55 Roman" charset="0"/>
                </a:rPr>
                <a:t>Award period</a:t>
              </a:r>
            </a:p>
          </p:txBody>
        </p:sp>
      </p:grpSp>
      <p:sp>
        <p:nvSpPr>
          <p:cNvPr id="52" name="Down Arrow 51"/>
          <p:cNvSpPr/>
          <p:nvPr/>
        </p:nvSpPr>
        <p:spPr>
          <a:xfrm>
            <a:off x="1585442" y="3111010"/>
            <a:ext cx="266700" cy="280988"/>
          </a:xfrm>
          <a:prstGeom prst="downArrow">
            <a:avLst/>
          </a:prstGeom>
          <a:solidFill>
            <a:srgbClr val="352B7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Down Arrow 52"/>
          <p:cNvSpPr/>
          <p:nvPr/>
        </p:nvSpPr>
        <p:spPr>
          <a:xfrm>
            <a:off x="1608119" y="4687566"/>
            <a:ext cx="266700" cy="280988"/>
          </a:xfrm>
          <a:prstGeom prst="downArrow">
            <a:avLst/>
          </a:prstGeom>
          <a:solidFill>
            <a:srgbClr val="352B7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391641" y="454938"/>
            <a:ext cx="2699657" cy="1001489"/>
            <a:chOff x="2513920" y="5569835"/>
            <a:chExt cx="2699657" cy="1001489"/>
          </a:xfrm>
        </p:grpSpPr>
        <p:grpSp>
          <p:nvGrpSpPr>
            <p:cNvPr id="55" name="Group 54"/>
            <p:cNvGrpSpPr/>
            <p:nvPr/>
          </p:nvGrpSpPr>
          <p:grpSpPr>
            <a:xfrm>
              <a:off x="2513920" y="5569835"/>
              <a:ext cx="2699657" cy="1001489"/>
              <a:chOff x="2513920" y="5569835"/>
              <a:chExt cx="2699657" cy="1001489"/>
            </a:xfrm>
          </p:grpSpPr>
          <p:pic>
            <p:nvPicPr>
              <p:cNvPr id="57" name="Picture 56"/>
              <p:cNvPicPr>
                <a:picLocks noChangeAspect="1"/>
              </p:cNvPicPr>
              <p:nvPr/>
            </p:nvPicPr>
            <p:blipFill rotWithShape="1">
              <a:blip r:embed="rId3">
                <a:alphaModFix amt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559" t="39577" r="51324" b="45820"/>
              <a:stretch/>
            </p:blipFill>
            <p:spPr>
              <a:xfrm>
                <a:off x="2513920" y="5569837"/>
                <a:ext cx="2699657" cy="1001487"/>
              </a:xfrm>
              <a:prstGeom prst="rect">
                <a:avLst/>
              </a:prstGeom>
            </p:spPr>
          </p:pic>
          <p:sp>
            <p:nvSpPr>
              <p:cNvPr id="58" name="Rectangle 57"/>
              <p:cNvSpPr/>
              <p:nvPr/>
            </p:nvSpPr>
            <p:spPr>
              <a:xfrm flipV="1">
                <a:off x="2513920" y="5569835"/>
                <a:ext cx="2699656" cy="1001487"/>
              </a:xfrm>
              <a:prstGeom prst="rect">
                <a:avLst/>
              </a:prstGeom>
              <a:solidFill>
                <a:srgbClr val="352B76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2513920" y="5715988"/>
              <a:ext cx="2699656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>
                      <a:alpha val="50000"/>
                    </a:schemeClr>
                  </a:solidFill>
                  <a:latin typeface="Frutiger LT Std 55 Roman" charset="0"/>
                  <a:ea typeface="Frutiger LT Std 55 Roman" charset="0"/>
                  <a:cs typeface="Frutiger LT Std 55 Roman" charset="0"/>
                </a:rPr>
                <a:t>Proposal creation and submission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391641" y="2003890"/>
            <a:ext cx="2699657" cy="1001489"/>
            <a:chOff x="2513920" y="5569835"/>
            <a:chExt cx="2699657" cy="1001489"/>
          </a:xfrm>
        </p:grpSpPr>
        <p:grpSp>
          <p:nvGrpSpPr>
            <p:cNvPr id="60" name="Group 59"/>
            <p:cNvGrpSpPr/>
            <p:nvPr/>
          </p:nvGrpSpPr>
          <p:grpSpPr>
            <a:xfrm>
              <a:off x="2513920" y="5569835"/>
              <a:ext cx="2699657" cy="1001489"/>
              <a:chOff x="2513920" y="5569835"/>
              <a:chExt cx="2699657" cy="1001489"/>
            </a:xfrm>
          </p:grpSpPr>
          <p:pic>
            <p:nvPicPr>
              <p:cNvPr id="62" name="Picture 61"/>
              <p:cNvPicPr>
                <a:picLocks noChangeAspect="1"/>
              </p:cNvPicPr>
              <p:nvPr/>
            </p:nvPicPr>
            <p:blipFill rotWithShape="1">
              <a:blip r:embed="rId3">
                <a:alphaModFix amt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559" t="39577" r="51324" b="45820"/>
              <a:stretch/>
            </p:blipFill>
            <p:spPr>
              <a:xfrm>
                <a:off x="2513920" y="5569837"/>
                <a:ext cx="2699657" cy="1001487"/>
              </a:xfrm>
              <a:prstGeom prst="rect">
                <a:avLst/>
              </a:prstGeom>
            </p:spPr>
          </p:pic>
          <p:sp>
            <p:nvSpPr>
              <p:cNvPr id="63" name="Rectangle 62"/>
              <p:cNvSpPr/>
              <p:nvPr/>
            </p:nvSpPr>
            <p:spPr>
              <a:xfrm flipV="1">
                <a:off x="2513920" y="5569835"/>
                <a:ext cx="2699656" cy="1001487"/>
              </a:xfrm>
              <a:prstGeom prst="rect">
                <a:avLst/>
              </a:prstGeom>
              <a:solidFill>
                <a:srgbClr val="352B76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2513920" y="5869876"/>
              <a:ext cx="2699656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>
                      <a:alpha val="50000"/>
                    </a:schemeClr>
                  </a:solidFill>
                  <a:latin typeface="Frutiger LT Std 55 Roman" charset="0"/>
                  <a:ea typeface="Frutiger LT Std 55 Roman" charset="0"/>
                  <a:cs typeface="Frutiger LT Std 55 Roman" charset="0"/>
                </a:rPr>
                <a:t>Award setup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91641" y="5101794"/>
            <a:ext cx="2699657" cy="1001489"/>
            <a:chOff x="2513920" y="5569835"/>
            <a:chExt cx="2699657" cy="1001489"/>
          </a:xfrm>
        </p:grpSpPr>
        <p:grpSp>
          <p:nvGrpSpPr>
            <p:cNvPr id="65" name="Group 64"/>
            <p:cNvGrpSpPr/>
            <p:nvPr/>
          </p:nvGrpSpPr>
          <p:grpSpPr>
            <a:xfrm>
              <a:off x="2513920" y="5569835"/>
              <a:ext cx="2699657" cy="1001489"/>
              <a:chOff x="2513920" y="5569835"/>
              <a:chExt cx="2699657" cy="1001489"/>
            </a:xfrm>
          </p:grpSpPr>
          <p:pic>
            <p:nvPicPr>
              <p:cNvPr id="67" name="Picture 66"/>
              <p:cNvPicPr>
                <a:picLocks noChangeAspect="1"/>
              </p:cNvPicPr>
              <p:nvPr/>
            </p:nvPicPr>
            <p:blipFill rotWithShape="1">
              <a:blip r:embed="rId3">
                <a:alphaModFix amt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559" t="39577" r="51324" b="45820"/>
              <a:stretch/>
            </p:blipFill>
            <p:spPr>
              <a:xfrm>
                <a:off x="2513920" y="5569837"/>
                <a:ext cx="2699657" cy="1001487"/>
              </a:xfrm>
              <a:prstGeom prst="rect">
                <a:avLst/>
              </a:prstGeom>
            </p:spPr>
          </p:pic>
          <p:sp>
            <p:nvSpPr>
              <p:cNvPr id="68" name="Rectangle 67"/>
              <p:cNvSpPr/>
              <p:nvPr/>
            </p:nvSpPr>
            <p:spPr>
              <a:xfrm flipV="1">
                <a:off x="2513920" y="5569835"/>
                <a:ext cx="2699656" cy="1001487"/>
              </a:xfrm>
              <a:prstGeom prst="rect">
                <a:avLst/>
              </a:prstGeom>
              <a:solidFill>
                <a:srgbClr val="352B76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6" name="TextBox 65"/>
            <p:cNvSpPr txBox="1"/>
            <p:nvPr/>
          </p:nvSpPr>
          <p:spPr>
            <a:xfrm>
              <a:off x="2513920" y="5869876"/>
              <a:ext cx="2699656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>
                      <a:alpha val="50000"/>
                    </a:schemeClr>
                  </a:solidFill>
                  <a:latin typeface="Frutiger LT Std 55 Roman" charset="0"/>
                  <a:ea typeface="Frutiger LT Std 55 Roman" charset="0"/>
                  <a:cs typeface="Frutiger LT Std 55 Roman" charset="0"/>
                </a:rPr>
                <a:t>Award closeout</a:t>
              </a: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4360396" y="2729499"/>
            <a:ext cx="44396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Frutiger LT Std 45 Light" charset="0"/>
                <a:ea typeface="Frutiger LT Std 45 Light" charset="0"/>
                <a:cs typeface="Frutiger LT Std 45 Light" charset="0"/>
              </a:rPr>
              <a:t>PI notified to update </a:t>
            </a:r>
            <a:r>
              <a:rPr lang="en-US" sz="3200">
                <a:solidFill>
                  <a:schemeClr val="bg1"/>
                </a:solidFill>
                <a:latin typeface="Frutiger LT Std 45 Light" charset="0"/>
                <a:ea typeface="Frutiger LT Std 45 Light" charset="0"/>
                <a:cs typeface="Frutiger LT Std 45 Light" charset="0"/>
              </a:rPr>
              <a:t>primary metadata record</a:t>
            </a:r>
            <a:endParaRPr lang="en-US" sz="3200" dirty="0">
              <a:solidFill>
                <a:schemeClr val="bg1"/>
              </a:solidFill>
              <a:latin typeface="Frutiger LT Std 45 Light" charset="0"/>
              <a:ea typeface="Frutiger LT Std 45 Light" charset="0"/>
              <a:cs typeface="Frutiger LT Std 45 Light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Frutiger LT Std 45 Light" charset="0"/>
                <a:ea typeface="Frutiger LT Std 45 Light" charset="0"/>
                <a:cs typeface="Frutiger LT Std 45 Light" charset="0"/>
              </a:rPr>
              <a:t>Send updated plan to Library</a:t>
            </a:r>
          </a:p>
          <a:p>
            <a:pPr marL="342900" indent="-342900">
              <a:buFont typeface="Arial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Frutiger LT Std 45 Light" charset="0"/>
                <a:ea typeface="Frutiger LT Std 45 Light" charset="0"/>
                <a:cs typeface="Frutiger LT Std 45 Light" charset="0"/>
              </a:rPr>
              <a:t>Library verifies data, creates records</a:t>
            </a:r>
          </a:p>
        </p:txBody>
      </p:sp>
    </p:spTree>
    <p:extLst>
      <p:ext uri="{BB962C8B-B14F-4D97-AF65-F5344CB8AC3E}">
        <p14:creationId xmlns:p14="http://schemas.microsoft.com/office/powerpoint/2010/main" val="1501632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06420"/>
          </a:xfrm>
          <a:prstGeom prst="rect">
            <a:avLst/>
          </a:prstGeom>
        </p:spPr>
      </p:pic>
      <p:pic>
        <p:nvPicPr>
          <p:cNvPr id="7" name="Content Placeholder 5">
            <a:hlinkClick r:id="rId4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747"/>
          <a:stretch/>
        </p:blipFill>
        <p:spPr>
          <a:xfrm>
            <a:off x="67607" y="1806420"/>
            <a:ext cx="9032850" cy="4714697"/>
          </a:xfrm>
        </p:spPr>
      </p:pic>
    </p:spTree>
    <p:extLst>
      <p:ext uri="{BB962C8B-B14F-4D97-AF65-F5344CB8AC3E}">
        <p14:creationId xmlns:p14="http://schemas.microsoft.com/office/powerpoint/2010/main" val="19876499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3910519" y="0"/>
            <a:ext cx="5233482" cy="6858000"/>
          </a:xfrm>
          <a:prstGeom prst="rect">
            <a:avLst/>
          </a:prstGeom>
          <a:solidFill>
            <a:srgbClr val="352B76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ight Arrow 27"/>
          <p:cNvSpPr/>
          <p:nvPr/>
        </p:nvSpPr>
        <p:spPr>
          <a:xfrm>
            <a:off x="3221003" y="830952"/>
            <a:ext cx="368300" cy="220682"/>
          </a:xfrm>
          <a:prstGeom prst="rightArrow">
            <a:avLst/>
          </a:prstGeom>
          <a:solidFill>
            <a:srgbClr val="352B7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3221003" y="2393645"/>
            <a:ext cx="368300" cy="220682"/>
          </a:xfrm>
          <a:prstGeom prst="rightArrow">
            <a:avLst/>
          </a:prstGeom>
          <a:solidFill>
            <a:srgbClr val="352B7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3221003" y="3942597"/>
            <a:ext cx="368300" cy="220682"/>
          </a:xfrm>
          <a:prstGeom prst="rightArrow">
            <a:avLst/>
          </a:prstGeom>
          <a:solidFill>
            <a:srgbClr val="352B7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3221003" y="5491549"/>
            <a:ext cx="368300" cy="220682"/>
          </a:xfrm>
          <a:prstGeom prst="rightArrow">
            <a:avLst/>
          </a:prstGeom>
          <a:solidFill>
            <a:srgbClr val="352B7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>
            <a:off x="1585442" y="1623005"/>
            <a:ext cx="266700" cy="280988"/>
          </a:xfrm>
          <a:prstGeom prst="downArrow">
            <a:avLst/>
          </a:prstGeom>
          <a:solidFill>
            <a:srgbClr val="352B7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391641" y="5101794"/>
            <a:ext cx="2699657" cy="1001489"/>
            <a:chOff x="2513920" y="5569835"/>
            <a:chExt cx="2699657" cy="1001489"/>
          </a:xfrm>
        </p:grpSpPr>
        <p:grpSp>
          <p:nvGrpSpPr>
            <p:cNvPr id="43" name="Group 42"/>
            <p:cNvGrpSpPr/>
            <p:nvPr/>
          </p:nvGrpSpPr>
          <p:grpSpPr>
            <a:xfrm>
              <a:off x="2513920" y="5569835"/>
              <a:ext cx="2699657" cy="1001489"/>
              <a:chOff x="2513920" y="5569835"/>
              <a:chExt cx="2699657" cy="1001489"/>
            </a:xfrm>
          </p:grpSpPr>
          <p:pic>
            <p:nvPicPr>
              <p:cNvPr id="45" name="Picture 4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559" t="39577" r="51324" b="45820"/>
              <a:stretch/>
            </p:blipFill>
            <p:spPr>
              <a:xfrm>
                <a:off x="2513920" y="5569837"/>
                <a:ext cx="2699657" cy="1001487"/>
              </a:xfrm>
              <a:prstGeom prst="rect">
                <a:avLst/>
              </a:prstGeom>
            </p:spPr>
          </p:pic>
          <p:sp>
            <p:nvSpPr>
              <p:cNvPr id="46" name="Rectangle 45"/>
              <p:cNvSpPr/>
              <p:nvPr/>
            </p:nvSpPr>
            <p:spPr>
              <a:xfrm flipV="1">
                <a:off x="2513920" y="5569835"/>
                <a:ext cx="2699656" cy="1001487"/>
              </a:xfrm>
              <a:prstGeom prst="rect">
                <a:avLst/>
              </a:prstGeom>
              <a:solidFill>
                <a:srgbClr val="352B76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2513920" y="5869876"/>
              <a:ext cx="2699656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Frutiger LT Std 55 Roman" charset="0"/>
                  <a:ea typeface="Frutiger LT Std 55 Roman" charset="0"/>
                  <a:cs typeface="Frutiger LT Std 55 Roman" charset="0"/>
                </a:rPr>
                <a:t>Award closeout</a:t>
              </a:r>
            </a:p>
          </p:txBody>
        </p:sp>
      </p:grpSp>
      <p:sp>
        <p:nvSpPr>
          <p:cNvPr id="52" name="Down Arrow 51"/>
          <p:cNvSpPr/>
          <p:nvPr/>
        </p:nvSpPr>
        <p:spPr>
          <a:xfrm>
            <a:off x="1585442" y="3111010"/>
            <a:ext cx="266700" cy="280988"/>
          </a:xfrm>
          <a:prstGeom prst="downArrow">
            <a:avLst/>
          </a:prstGeom>
          <a:solidFill>
            <a:srgbClr val="352B7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Down Arrow 52"/>
          <p:cNvSpPr/>
          <p:nvPr/>
        </p:nvSpPr>
        <p:spPr>
          <a:xfrm>
            <a:off x="1608119" y="4687566"/>
            <a:ext cx="266700" cy="280988"/>
          </a:xfrm>
          <a:prstGeom prst="downArrow">
            <a:avLst/>
          </a:prstGeom>
          <a:solidFill>
            <a:srgbClr val="352B7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391641" y="454938"/>
            <a:ext cx="2699657" cy="1001489"/>
            <a:chOff x="2513920" y="5569835"/>
            <a:chExt cx="2699657" cy="1001489"/>
          </a:xfrm>
        </p:grpSpPr>
        <p:grpSp>
          <p:nvGrpSpPr>
            <p:cNvPr id="34" name="Group 33"/>
            <p:cNvGrpSpPr/>
            <p:nvPr/>
          </p:nvGrpSpPr>
          <p:grpSpPr>
            <a:xfrm>
              <a:off x="2513920" y="5569835"/>
              <a:ext cx="2699657" cy="1001489"/>
              <a:chOff x="2513920" y="5569835"/>
              <a:chExt cx="2699657" cy="1001489"/>
            </a:xfrm>
          </p:grpSpPr>
          <p:pic>
            <p:nvPicPr>
              <p:cNvPr id="56" name="Picture 55"/>
              <p:cNvPicPr>
                <a:picLocks noChangeAspect="1"/>
              </p:cNvPicPr>
              <p:nvPr/>
            </p:nvPicPr>
            <p:blipFill rotWithShape="1">
              <a:blip r:embed="rId3">
                <a:alphaModFix amt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559" t="39577" r="51324" b="45820"/>
              <a:stretch/>
            </p:blipFill>
            <p:spPr>
              <a:xfrm>
                <a:off x="2513920" y="5569837"/>
                <a:ext cx="2699657" cy="1001487"/>
              </a:xfrm>
              <a:prstGeom prst="rect">
                <a:avLst/>
              </a:prstGeom>
            </p:spPr>
          </p:pic>
          <p:sp>
            <p:nvSpPr>
              <p:cNvPr id="57" name="Rectangle 56"/>
              <p:cNvSpPr/>
              <p:nvPr/>
            </p:nvSpPr>
            <p:spPr>
              <a:xfrm flipV="1">
                <a:off x="2513920" y="5569835"/>
                <a:ext cx="2699656" cy="1001487"/>
              </a:xfrm>
              <a:prstGeom prst="rect">
                <a:avLst/>
              </a:prstGeom>
              <a:solidFill>
                <a:srgbClr val="352B76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2513920" y="5715988"/>
              <a:ext cx="2699656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>
                      <a:alpha val="50000"/>
                    </a:schemeClr>
                  </a:solidFill>
                  <a:latin typeface="Frutiger LT Std 55 Roman" charset="0"/>
                  <a:ea typeface="Frutiger LT Std 55 Roman" charset="0"/>
                  <a:cs typeface="Frutiger LT Std 55 Roman" charset="0"/>
                </a:rPr>
                <a:t>Proposal creation and submission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91641" y="2003890"/>
            <a:ext cx="2699657" cy="1001489"/>
            <a:chOff x="2513920" y="5569835"/>
            <a:chExt cx="2699657" cy="1001489"/>
          </a:xfrm>
        </p:grpSpPr>
        <p:grpSp>
          <p:nvGrpSpPr>
            <p:cNvPr id="59" name="Group 58"/>
            <p:cNvGrpSpPr/>
            <p:nvPr/>
          </p:nvGrpSpPr>
          <p:grpSpPr>
            <a:xfrm>
              <a:off x="2513920" y="5569835"/>
              <a:ext cx="2699657" cy="1001489"/>
              <a:chOff x="2513920" y="5569835"/>
              <a:chExt cx="2699657" cy="1001489"/>
            </a:xfrm>
          </p:grpSpPr>
          <p:pic>
            <p:nvPicPr>
              <p:cNvPr id="61" name="Picture 60"/>
              <p:cNvPicPr>
                <a:picLocks noChangeAspect="1"/>
              </p:cNvPicPr>
              <p:nvPr/>
            </p:nvPicPr>
            <p:blipFill rotWithShape="1">
              <a:blip r:embed="rId3">
                <a:alphaModFix amt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559" t="39577" r="51324" b="45820"/>
              <a:stretch/>
            </p:blipFill>
            <p:spPr>
              <a:xfrm>
                <a:off x="2513920" y="5569837"/>
                <a:ext cx="2699657" cy="1001487"/>
              </a:xfrm>
              <a:prstGeom prst="rect">
                <a:avLst/>
              </a:prstGeom>
            </p:spPr>
          </p:pic>
          <p:sp>
            <p:nvSpPr>
              <p:cNvPr id="62" name="Rectangle 61"/>
              <p:cNvSpPr/>
              <p:nvPr/>
            </p:nvSpPr>
            <p:spPr>
              <a:xfrm flipV="1">
                <a:off x="2513920" y="5569835"/>
                <a:ext cx="2699656" cy="1001487"/>
              </a:xfrm>
              <a:prstGeom prst="rect">
                <a:avLst/>
              </a:prstGeom>
              <a:solidFill>
                <a:srgbClr val="352B76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0" name="TextBox 59"/>
            <p:cNvSpPr txBox="1"/>
            <p:nvPr/>
          </p:nvSpPr>
          <p:spPr>
            <a:xfrm>
              <a:off x="2513920" y="5869876"/>
              <a:ext cx="2699656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>
                      <a:alpha val="50000"/>
                    </a:schemeClr>
                  </a:solidFill>
                  <a:latin typeface="Frutiger LT Std 55 Roman" charset="0"/>
                  <a:ea typeface="Frutiger LT Std 55 Roman" charset="0"/>
                  <a:cs typeface="Frutiger LT Std 55 Roman" charset="0"/>
                </a:rPr>
                <a:t>Award setup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391641" y="3552842"/>
            <a:ext cx="2711688" cy="1001489"/>
            <a:chOff x="2513920" y="5569835"/>
            <a:chExt cx="2711688" cy="1001489"/>
          </a:xfrm>
        </p:grpSpPr>
        <p:grpSp>
          <p:nvGrpSpPr>
            <p:cNvPr id="64" name="Group 63"/>
            <p:cNvGrpSpPr/>
            <p:nvPr/>
          </p:nvGrpSpPr>
          <p:grpSpPr>
            <a:xfrm>
              <a:off x="2513920" y="5569835"/>
              <a:ext cx="2711688" cy="1001489"/>
              <a:chOff x="2513920" y="5569835"/>
              <a:chExt cx="2711688" cy="1001489"/>
            </a:xfrm>
          </p:grpSpPr>
          <p:pic>
            <p:nvPicPr>
              <p:cNvPr id="66" name="Picture 65"/>
              <p:cNvPicPr>
                <a:picLocks noChangeAspect="1"/>
              </p:cNvPicPr>
              <p:nvPr/>
            </p:nvPicPr>
            <p:blipFill rotWithShape="1">
              <a:blip r:embed="rId3">
                <a:alphaModFix amt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559" t="39577" r="51324" b="45820"/>
              <a:stretch/>
            </p:blipFill>
            <p:spPr>
              <a:xfrm>
                <a:off x="2513920" y="5569837"/>
                <a:ext cx="2699657" cy="1001487"/>
              </a:xfrm>
              <a:prstGeom prst="rect">
                <a:avLst/>
              </a:prstGeom>
            </p:spPr>
          </p:pic>
          <p:sp>
            <p:nvSpPr>
              <p:cNvPr id="67" name="Rectangle 66"/>
              <p:cNvSpPr/>
              <p:nvPr/>
            </p:nvSpPr>
            <p:spPr>
              <a:xfrm flipV="1">
                <a:off x="2525952" y="5569835"/>
                <a:ext cx="2699656" cy="1001487"/>
              </a:xfrm>
              <a:prstGeom prst="rect">
                <a:avLst/>
              </a:prstGeom>
              <a:solidFill>
                <a:srgbClr val="352B76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2513920" y="5869876"/>
              <a:ext cx="2699656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>
                      <a:alpha val="50000"/>
                    </a:schemeClr>
                  </a:solidFill>
                  <a:latin typeface="Frutiger LT Std 55 Roman" charset="0"/>
                  <a:ea typeface="Frutiger LT Std 55 Roman" charset="0"/>
                  <a:cs typeface="Frutiger LT Std 55 Roman" charset="0"/>
                </a:rPr>
                <a:t>Award period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4319465" y="4817060"/>
            <a:ext cx="44155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Frutiger LT Std 45 Light" charset="0"/>
                <a:ea typeface="Frutiger LT Std 45 Light" charset="0"/>
                <a:cs typeface="Frutiger LT Std 45 Light" charset="0"/>
              </a:rPr>
              <a:t>PI notified, </a:t>
            </a:r>
            <a:r>
              <a:rPr lang="en-US" sz="3200" dirty="0">
                <a:solidFill>
                  <a:schemeClr val="bg1"/>
                </a:solidFill>
                <a:latin typeface="Frutiger LT Std 45 Light" charset="0"/>
                <a:ea typeface="Frutiger LT Std 45 Light" charset="0"/>
                <a:cs typeface="Frutiger LT Std 45 Light" charset="0"/>
              </a:rPr>
              <a:t>even </a:t>
            </a:r>
            <a:r>
              <a:rPr lang="en-US" sz="3200">
                <a:solidFill>
                  <a:schemeClr val="bg1"/>
                </a:solidFill>
                <a:latin typeface="Frutiger LT Std 45 Light" charset="0"/>
                <a:ea typeface="Frutiger LT Std 45 Light" charset="0"/>
                <a:cs typeface="Frutiger LT Std 45 Light" charset="0"/>
              </a:rPr>
              <a:t>after closeout, </a:t>
            </a:r>
            <a:r>
              <a:rPr lang="en-US" sz="3200" dirty="0">
                <a:solidFill>
                  <a:schemeClr val="bg1"/>
                </a:solidFill>
                <a:latin typeface="Frutiger LT Std 45 Light" charset="0"/>
                <a:ea typeface="Frutiger LT Std 45 Light" charset="0"/>
                <a:cs typeface="Frutiger LT Std 45 Light" charset="0"/>
              </a:rPr>
              <a:t>for two years until all data deposited</a:t>
            </a:r>
          </a:p>
        </p:txBody>
      </p:sp>
    </p:spTree>
    <p:extLst>
      <p:ext uri="{BB962C8B-B14F-4D97-AF65-F5344CB8AC3E}">
        <p14:creationId xmlns:p14="http://schemas.microsoft.com/office/powerpoint/2010/main" val="15154348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6" t="5887" r="19298" b="76291"/>
          <a:stretch/>
        </p:blipFill>
        <p:spPr>
          <a:xfrm>
            <a:off x="0" y="415915"/>
            <a:ext cx="9144000" cy="122222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flipV="1">
            <a:off x="1" y="422611"/>
            <a:ext cx="9144000" cy="1222225"/>
          </a:xfrm>
          <a:prstGeom prst="rect">
            <a:avLst/>
          </a:prstGeom>
          <a:solidFill>
            <a:srgbClr val="352B76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7088" y="444385"/>
            <a:ext cx="9144000" cy="1172144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Primary Metadata Document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272589" y="2892460"/>
            <a:ext cx="2665562" cy="488886"/>
            <a:chOff x="3272589" y="1842593"/>
            <a:chExt cx="2665562" cy="488886"/>
          </a:xfrm>
        </p:grpSpPr>
        <p:sp>
          <p:nvSpPr>
            <p:cNvPr id="21" name="TextBox 20"/>
            <p:cNvSpPr txBox="1"/>
            <p:nvPr/>
          </p:nvSpPr>
          <p:spPr>
            <a:xfrm>
              <a:off x="3400347" y="1899072"/>
              <a:ext cx="239486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8DB3DE"/>
                  </a:solidFill>
                  <a:latin typeface="Frutiger LT Std 55 Roman" charset="0"/>
                  <a:ea typeface="Frutiger LT Std 55 Roman" charset="0"/>
                  <a:cs typeface="Frutiger LT Std 55 Roman" charset="0"/>
                </a:rPr>
                <a:t>PI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3272589" y="1842593"/>
              <a:ext cx="2665562" cy="488886"/>
              <a:chOff x="3272589" y="1842593"/>
              <a:chExt cx="2665562" cy="488886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 flipV="1">
                <a:off x="3272589" y="2331478"/>
                <a:ext cx="2665562" cy="1"/>
              </a:xfrm>
              <a:prstGeom prst="line">
                <a:avLst/>
              </a:prstGeom>
              <a:ln w="12700">
                <a:solidFill>
                  <a:srgbClr val="352B7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3272589" y="1842593"/>
                <a:ext cx="2665562" cy="6783"/>
              </a:xfrm>
              <a:prstGeom prst="line">
                <a:avLst/>
              </a:prstGeom>
              <a:ln w="12700">
                <a:solidFill>
                  <a:srgbClr val="352B7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3" name="TextBox 42"/>
          <p:cNvSpPr txBox="1"/>
          <p:nvPr/>
        </p:nvSpPr>
        <p:spPr>
          <a:xfrm>
            <a:off x="230747" y="3517318"/>
            <a:ext cx="2869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Creates document from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Kuali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data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188368" y="3526646"/>
            <a:ext cx="28861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Updates document every year with publication and data deposit info 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170766" y="3517318"/>
            <a:ext cx="28695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Verifies data deposits and creates records in Digital Commons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170766" y="2885676"/>
            <a:ext cx="2665562" cy="494126"/>
            <a:chOff x="6170766" y="1835809"/>
            <a:chExt cx="2665562" cy="494126"/>
          </a:xfrm>
        </p:grpSpPr>
        <p:sp>
          <p:nvSpPr>
            <p:cNvPr id="25" name="TextBox 24"/>
            <p:cNvSpPr txBox="1"/>
            <p:nvPr/>
          </p:nvSpPr>
          <p:spPr>
            <a:xfrm>
              <a:off x="6498477" y="1899048"/>
              <a:ext cx="215766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8DB3DE"/>
                  </a:solidFill>
                  <a:latin typeface="Frutiger LT Std 55 Roman" charset="0"/>
                  <a:ea typeface="Frutiger LT Std 55 Roman" charset="0"/>
                  <a:cs typeface="Frutiger LT Std 55 Roman" charset="0"/>
                </a:rPr>
                <a:t>Library</a:t>
              </a: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6170766" y="1835809"/>
              <a:ext cx="2665562" cy="488886"/>
              <a:chOff x="3272589" y="1842593"/>
              <a:chExt cx="2665562" cy="488886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 flipV="1">
                <a:off x="3272589" y="2331478"/>
                <a:ext cx="2665562" cy="1"/>
              </a:xfrm>
              <a:prstGeom prst="line">
                <a:avLst/>
              </a:prstGeom>
              <a:ln w="12700">
                <a:solidFill>
                  <a:srgbClr val="352B7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3272589" y="1842593"/>
                <a:ext cx="2665562" cy="6783"/>
              </a:xfrm>
              <a:prstGeom prst="line">
                <a:avLst/>
              </a:prstGeom>
              <a:ln w="12700">
                <a:solidFill>
                  <a:srgbClr val="352B7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Group 7"/>
          <p:cNvGrpSpPr/>
          <p:nvPr/>
        </p:nvGrpSpPr>
        <p:grpSpPr>
          <a:xfrm>
            <a:off x="-32657" y="2899243"/>
            <a:ext cx="3396340" cy="488886"/>
            <a:chOff x="-32657" y="1849376"/>
            <a:chExt cx="3396340" cy="488886"/>
          </a:xfrm>
        </p:grpSpPr>
        <p:sp>
          <p:nvSpPr>
            <p:cNvPr id="9" name="TextBox 8"/>
            <p:cNvSpPr txBox="1"/>
            <p:nvPr/>
          </p:nvSpPr>
          <p:spPr>
            <a:xfrm>
              <a:off x="-32657" y="1904627"/>
              <a:ext cx="339634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8DB3DE"/>
                  </a:solidFill>
                  <a:latin typeface="Frutiger LT Std 55 Roman" charset="0"/>
                  <a:ea typeface="Frutiger LT Std 55 Roman" charset="0"/>
                  <a:cs typeface="Frutiger LT Std 55 Roman" charset="0"/>
                </a:rPr>
                <a:t>Sponsored Programs</a:t>
              </a: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224024" y="1849376"/>
              <a:ext cx="2665562" cy="488886"/>
              <a:chOff x="3272589" y="1842593"/>
              <a:chExt cx="2665562" cy="488886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 flipV="1">
                <a:off x="3272589" y="2331478"/>
                <a:ext cx="2665562" cy="1"/>
              </a:xfrm>
              <a:prstGeom prst="line">
                <a:avLst/>
              </a:prstGeom>
              <a:ln w="12700">
                <a:solidFill>
                  <a:srgbClr val="352B7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3272589" y="1842593"/>
                <a:ext cx="2665562" cy="6783"/>
              </a:xfrm>
              <a:prstGeom prst="line">
                <a:avLst/>
              </a:prstGeom>
              <a:ln w="12700">
                <a:solidFill>
                  <a:srgbClr val="352B7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32973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634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09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4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Constant Data (from Kuali)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749" marR="5749" marT="57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u="none" strike="noStrike" dirty="0">
                          <a:effectLst/>
                        </a:rPr>
                        <a:t> 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749" marR="5749" marT="57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8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1st Author/Researcher listed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749" marR="5749" marT="57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Jeff Broadbent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749" marR="5749" marT="57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6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Title/Name assigned to grant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749" marR="5749" marT="57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Characterizing Stress Responses of Industrial Strains of Bifidobacteria and Their Use for Extending the Survival of Bifidobacteria in Foods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749" marR="5749" marT="57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8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Place where data originated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749" marR="5749" marT="57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Logan, UT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749" marR="5749" marT="57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8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Primary institution name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749" marR="5749" marT="57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Utah State University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749" marR="5749" marT="57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8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Project start and stop dates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749" marR="5749" marT="57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u="none" strike="noStrike" dirty="0">
                          <a:effectLst/>
                        </a:rPr>
                        <a:t>Sep 1 2006-Aug 31, 2010</a:t>
                      </a:r>
                      <a:endParaRPr lang="is-I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749" marR="5749" marT="57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4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Granting Agency, grant award number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749" marR="5749" marT="57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u="none" strike="noStrike" dirty="0">
                          <a:effectLst/>
                        </a:rPr>
                        <a:t>USDA 2006-35503-17194</a:t>
                      </a:r>
                      <a:endParaRPr lang="is-I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749" marR="5749" marT="57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6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Subject of research data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749" marR="5749" marT="57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food products, bacteria, quality maintenance in soring and marketing food products, bifdobacterium, probiotic, stress response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749" marR="5749" marT="57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1861"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749" marR="5749" marT="57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749" marR="5749" marT="57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35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Agency Progress and Final Report Location (URL)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749" marR="5749" marT="57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>
                          <a:effectLst/>
                          <a:hlinkClick r:id="rId3"/>
                        </a:rPr>
                        <a:t>http://www.reeis.usda.gov/web/crisprojectpages/0206831-characterizing-stress-responses-of-industrial-strains-of-bifidobacteria-and-their-use-for-extending-the-survival-of-bifidobacteria-in-foods.html</a:t>
                      </a:r>
                      <a:endParaRPr lang="en-US" sz="1100" b="0" i="0" u="sng" strike="noStrike" dirty="0">
                        <a:solidFill>
                          <a:srgbClr val="0563C1"/>
                        </a:solidFill>
                        <a:effectLst/>
                        <a:latin typeface="Calibri" charset="0"/>
                      </a:endParaRPr>
                    </a:p>
                  </a:txBody>
                  <a:tcPr marL="5749" marR="5749" marT="57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18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Publications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749" marR="5749" marT="57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u="none" strike="noStrike" dirty="0">
                          <a:effectLst/>
                        </a:rPr>
                        <a:t> 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749" marR="5749" marT="57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411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Publication Citations (repeatable)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749" marR="5749" marT="57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Oberg, T. S., Steele, J. L., Ingham, S. C., </a:t>
                      </a:r>
                      <a:r>
                        <a:rPr lang="en-US" sz="1100" u="none" strike="noStrike" dirty="0" err="1">
                          <a:effectLst/>
                        </a:rPr>
                        <a:t>Smeianov</a:t>
                      </a:r>
                      <a:r>
                        <a:rPr lang="en-US" sz="1100" u="none" strike="noStrike" dirty="0">
                          <a:effectLst/>
                        </a:rPr>
                        <a:t>, V. V., </a:t>
                      </a:r>
                      <a:r>
                        <a:rPr lang="en-US" sz="1100" u="none" strike="noStrike" dirty="0" err="1">
                          <a:effectLst/>
                        </a:rPr>
                        <a:t>Briczinski</a:t>
                      </a:r>
                      <a:r>
                        <a:rPr lang="en-US" sz="1100" u="none" strike="noStrike" dirty="0">
                          <a:effectLst/>
                        </a:rPr>
                        <a:t>, E. P., </a:t>
                      </a:r>
                      <a:r>
                        <a:rPr lang="en-US" sz="1100" u="none" strike="noStrike" dirty="0" err="1">
                          <a:effectLst/>
                        </a:rPr>
                        <a:t>Abdalla</a:t>
                      </a:r>
                      <a:r>
                        <a:rPr lang="en-US" sz="1100" u="none" strike="noStrike" dirty="0">
                          <a:effectLst/>
                        </a:rPr>
                        <a:t>, A., &amp; Broadbent, J. R. (2011). Intrinsic and inducible resistance to hydrogen peroxide in Bifidobacterium species. Journal of Industrial Microbiology &amp; Biotechnology, 38(12), 1947–1953. </a:t>
                      </a:r>
                      <a:r>
                        <a:rPr lang="en-US" sz="1100" u="none" strike="noStrike" dirty="0">
                          <a:effectLst/>
                          <a:hlinkClick r:id="rId4"/>
                        </a:rPr>
                        <a:t>http://doi.org/10.1007/s10295-011-0983-y</a:t>
                      </a:r>
                      <a:endParaRPr lang="en-US" sz="1100" u="none" strike="noStrike" dirty="0">
                        <a:effectLst/>
                      </a:endParaRPr>
                    </a:p>
                  </a:txBody>
                  <a:tcPr marL="5749" marR="5749" marT="57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29766"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u="none" strike="noStrike" dirty="0">
                          <a:effectLst/>
                        </a:rPr>
                        <a:t> 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749" marR="5749" marT="57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Oberg, T. S., Ward, R. E., Steele, J. L., &amp; Broadbent, J. R. (2015). Transcriptome analysis of Bifidobacterium </a:t>
                      </a:r>
                      <a:r>
                        <a:rPr lang="en-US" sz="1100" u="none" strike="noStrike" dirty="0" err="1">
                          <a:effectLst/>
                        </a:rPr>
                        <a:t>longum</a:t>
                      </a:r>
                      <a:r>
                        <a:rPr lang="en-US" sz="1100" u="none" strike="noStrike" dirty="0">
                          <a:effectLst/>
                        </a:rPr>
                        <a:t> strains that show a differential response to hydrogen peroxide stress. Journal of Biotechnology, 212, 58–64. </a:t>
                      </a:r>
                      <a:r>
                        <a:rPr lang="en-US" sz="1100" u="none" strike="noStrike" dirty="0">
                          <a:effectLst/>
                          <a:hlinkClick r:id="rId5"/>
                        </a:rPr>
                        <a:t>http://doi.org/10.1016/j.jbiotec.2015.06.405</a:t>
                      </a:r>
                      <a:endParaRPr lang="en-US" sz="1100" u="none" strike="noStrike" dirty="0">
                        <a:effectLst/>
                      </a:endParaRPr>
                    </a:p>
                  </a:txBody>
                  <a:tcPr marL="5749" marR="5749" marT="57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76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Data Deposits  (or Other Associated Data)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749" marR="5749" marT="57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u="none" strike="noStrike" dirty="0">
                          <a:effectLst/>
                        </a:rPr>
                        <a:t> 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749" marR="5749" marT="57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53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Title/Name assigned to data set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749" marR="5749" marT="57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Expression data from Bifidobacterium </a:t>
                      </a:r>
                      <a:r>
                        <a:rPr lang="en-US" sz="1100" u="none" strike="noStrike" dirty="0" err="1">
                          <a:effectLst/>
                        </a:rPr>
                        <a:t>longum</a:t>
                      </a:r>
                      <a:r>
                        <a:rPr lang="en-US" sz="1100" u="none" strike="noStrike" dirty="0">
                          <a:effectLst/>
                        </a:rPr>
                        <a:t> strains exposed to hydrogen peroxide stress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749" marR="5749" marT="57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576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Description (100 word limit)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749" marR="5749" marT="57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Stress survival tactics in bacteria utilize the up- and down-regulation of stress response genes. In bacterial that lack classical stress response genes for oxidative stress, other</a:t>
                      </a:r>
                      <a:r>
                        <a:rPr lang="is-IS" sz="1100" u="none" strike="noStrike" dirty="0">
                          <a:effectLst/>
                        </a:rPr>
                        <a:t>…</a:t>
                      </a:r>
                      <a:r>
                        <a:rPr lang="en-US" sz="1100" u="none" strike="noStrike" dirty="0">
                          <a:effectLst/>
                        </a:rPr>
                        <a:t>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749" marR="5749" marT="57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53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URL or DOI for location of dataset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749" marR="5749" marT="57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>
                          <a:effectLst/>
                          <a:hlinkClick r:id="rId6"/>
                        </a:rPr>
                        <a:t>http://www.ncbi.nlm.nih.gov/geo/query/acc.cgi?acc=GSE44709</a:t>
                      </a:r>
                      <a:endParaRPr lang="en-US" sz="1100" b="0" i="0" u="sng" strike="noStrike">
                        <a:solidFill>
                          <a:srgbClr val="0563C1"/>
                        </a:solidFill>
                        <a:effectLst/>
                        <a:latin typeface="Calibri" charset="0"/>
                      </a:endParaRPr>
                    </a:p>
                  </a:txBody>
                  <a:tcPr marL="5749" marR="5749" marT="57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18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Year of publication/deposit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749" marR="5749" marT="57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u="none" strike="noStrike">
                          <a:effectLst/>
                        </a:rPr>
                        <a:t>2013</a:t>
                      </a:r>
                      <a:endParaRPr lang="is-I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749" marR="5749" marT="57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313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File type (ex. </a:t>
                      </a:r>
                      <a:r>
                        <a:rPr lang="en-US" sz="1100" u="none" strike="noStrike" dirty="0" err="1">
                          <a:effectLst/>
                        </a:rPr>
                        <a:t>Txt,XML,PDF</a:t>
                      </a:r>
                      <a:r>
                        <a:rPr lang="en-US" sz="1100" u="none" strike="noStrike" dirty="0">
                          <a:effectLst/>
                        </a:rPr>
                        <a:t>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749" marR="5749" marT="57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TXT, XML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749" marR="5749" marT="57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5143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Is a special program or software needed to access this data ? If yes what is it?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749" marR="5749" marT="57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u="none" strike="noStrike" dirty="0">
                          <a:effectLst/>
                        </a:rPr>
                        <a:t> 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749" marR="5749" marT="57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4569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Link to associated Journal Article (repeatable)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749" marR="5749" marT="57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sng" strike="noStrike" dirty="0">
                          <a:effectLst/>
                          <a:hlinkClick r:id="rId5"/>
                        </a:rPr>
                        <a:t>http://doi.org/10.1016/j.jbiotec.2015.06.405 </a:t>
                      </a:r>
                      <a:r>
                        <a:rPr lang="de-DE" sz="1100" u="sng" strike="noStrike" baseline="0" dirty="0">
                          <a:effectLst/>
                        </a:rPr>
                        <a:t>            </a:t>
                      </a:r>
                      <a:endParaRPr lang="de-DE" sz="1100" b="0" i="0" u="sng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749" marR="5749" marT="57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48621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62113"/>
          </a:xfrm>
        </p:spPr>
      </p:pic>
    </p:spTree>
    <p:extLst>
      <p:ext uri="{BB962C8B-B14F-4D97-AF65-F5344CB8AC3E}">
        <p14:creationId xmlns:p14="http://schemas.microsoft.com/office/powerpoint/2010/main" val="14786913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250" y="2971800"/>
            <a:ext cx="2949178" cy="3811588"/>
          </a:xfrm>
        </p:spPr>
        <p:txBody>
          <a:bodyPr>
            <a:normAutofit/>
          </a:bodyPr>
          <a:lstStyle/>
          <a:p>
            <a:pPr marL="293688" lvl="1" indent="-285750">
              <a:buFont typeface="Arial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Create record if none exists</a:t>
            </a:r>
          </a:p>
          <a:p>
            <a:pPr marL="293688" lvl="1" indent="-285750">
              <a:buFont typeface="Arial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Add URL from agency repository </a:t>
            </a:r>
          </a:p>
          <a:p>
            <a:endParaRPr lang="en-US" dirty="0"/>
          </a:p>
        </p:txBody>
      </p:sp>
      <p:pic>
        <p:nvPicPr>
          <p:cNvPr id="5" name="Content Placeholder 4">
            <a:hlinkClick r:id="rId3"/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21" y="-355601"/>
            <a:ext cx="8502111" cy="8040263"/>
          </a:xfrm>
        </p:spPr>
      </p:pic>
    </p:spTree>
    <p:extLst>
      <p:ext uri="{BB962C8B-B14F-4D97-AF65-F5344CB8AC3E}">
        <p14:creationId xmlns:p14="http://schemas.microsoft.com/office/powerpoint/2010/main" val="7302053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6" r="19068"/>
          <a:stretch/>
        </p:blipFill>
        <p:spPr>
          <a:xfrm>
            <a:off x="-22861" y="0"/>
            <a:ext cx="921258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212581" cy="6858000"/>
          </a:xfrm>
          <a:prstGeom prst="rect">
            <a:avLst/>
          </a:prstGeom>
          <a:solidFill>
            <a:srgbClr val="352B76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5084" y="2639464"/>
            <a:ext cx="8031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Metadata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66164" y="3742660"/>
            <a:ext cx="7569762" cy="0"/>
          </a:xfrm>
          <a:prstGeom prst="line">
            <a:avLst/>
          </a:prstGeom>
          <a:ln w="12700">
            <a:solidFill>
              <a:srgbClr val="8DB3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15084" y="2314427"/>
            <a:ext cx="7569762" cy="0"/>
          </a:xfrm>
          <a:prstGeom prst="line">
            <a:avLst/>
          </a:prstGeom>
          <a:ln w="12700">
            <a:solidFill>
              <a:srgbClr val="8DB3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809965" y="4014860"/>
            <a:ext cx="35926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Data about your data</a:t>
            </a:r>
          </a:p>
        </p:txBody>
      </p:sp>
    </p:spTree>
    <p:extLst>
      <p:ext uri="{BB962C8B-B14F-4D97-AF65-F5344CB8AC3E}">
        <p14:creationId xmlns:p14="http://schemas.microsoft.com/office/powerpoint/2010/main" val="49805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6" r="19068"/>
          <a:stretch/>
        </p:blipFill>
        <p:spPr>
          <a:xfrm>
            <a:off x="-22861" y="0"/>
            <a:ext cx="921258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212581" cy="6858000"/>
          </a:xfrm>
          <a:prstGeom prst="rect">
            <a:avLst/>
          </a:prstGeom>
          <a:solidFill>
            <a:srgbClr val="352B76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1409" y="675517"/>
            <a:ext cx="8031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Background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1409" y="1891862"/>
            <a:ext cx="7726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Data Management Plans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2489" y="3126570"/>
            <a:ext cx="7726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Metadata Details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2489" y="4286189"/>
            <a:ext cx="7726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Metadata Records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872489" y="1682463"/>
            <a:ext cx="7569762" cy="0"/>
          </a:xfrm>
          <a:prstGeom prst="line">
            <a:avLst/>
          </a:prstGeom>
          <a:ln w="12700">
            <a:solidFill>
              <a:srgbClr val="8DB3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72489" y="2915270"/>
            <a:ext cx="7569762" cy="0"/>
          </a:xfrm>
          <a:prstGeom prst="line">
            <a:avLst/>
          </a:prstGeom>
          <a:ln w="12700">
            <a:solidFill>
              <a:srgbClr val="8DB3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84095" y="4114975"/>
            <a:ext cx="7569762" cy="0"/>
          </a:xfrm>
          <a:prstGeom prst="line">
            <a:avLst/>
          </a:prstGeom>
          <a:ln w="12700">
            <a:solidFill>
              <a:srgbClr val="8DB3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84095" y="5251865"/>
            <a:ext cx="7569762" cy="0"/>
          </a:xfrm>
          <a:prstGeom prst="line">
            <a:avLst/>
          </a:prstGeom>
          <a:ln w="12700">
            <a:solidFill>
              <a:srgbClr val="8DB3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21409" y="506892"/>
            <a:ext cx="7569762" cy="0"/>
          </a:xfrm>
          <a:prstGeom prst="line">
            <a:avLst/>
          </a:prstGeom>
          <a:ln w="12700">
            <a:solidFill>
              <a:srgbClr val="8DB3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99868" y="5398575"/>
            <a:ext cx="7726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Workshop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899868" y="6348546"/>
            <a:ext cx="7569762" cy="0"/>
          </a:xfrm>
          <a:prstGeom prst="line">
            <a:avLst/>
          </a:prstGeom>
          <a:ln w="12700">
            <a:solidFill>
              <a:srgbClr val="8DB3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29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/>
          <p:cNvSpPr/>
          <p:nvPr/>
        </p:nvSpPr>
        <p:spPr>
          <a:xfrm>
            <a:off x="-402770" y="0"/>
            <a:ext cx="9525000" cy="6858000"/>
          </a:xfrm>
          <a:prstGeom prst="rect">
            <a:avLst/>
          </a:prstGeom>
          <a:blipFill>
            <a:blip r:embed="rId2" cstate="print"/>
            <a:srcRect/>
            <a:stretch>
              <a:fillRect r="-20104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36150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6" t="5887" r="19298" b="76291"/>
          <a:stretch/>
        </p:blipFill>
        <p:spPr>
          <a:xfrm>
            <a:off x="0" y="415915"/>
            <a:ext cx="9144000" cy="122222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flipV="1">
            <a:off x="1" y="422611"/>
            <a:ext cx="9144000" cy="1222225"/>
          </a:xfrm>
          <a:prstGeom prst="rect">
            <a:avLst/>
          </a:prstGeom>
          <a:solidFill>
            <a:srgbClr val="352B76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7088" y="444385"/>
            <a:ext cx="9144000" cy="1172144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Metadata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06831" y="2008785"/>
            <a:ext cx="8031480" cy="699822"/>
            <a:chOff x="206831" y="2020805"/>
            <a:chExt cx="8031480" cy="699822"/>
          </a:xfrm>
        </p:grpSpPr>
        <p:sp>
          <p:nvSpPr>
            <p:cNvPr id="9" name="TextBox 8"/>
            <p:cNvSpPr txBox="1"/>
            <p:nvPr/>
          </p:nvSpPr>
          <p:spPr>
            <a:xfrm>
              <a:off x="206831" y="2155005"/>
              <a:ext cx="80314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8DB3DE"/>
                  </a:solidFill>
                  <a:latin typeface="Frutiger LT Std 55 Roman" charset="0"/>
                  <a:ea typeface="Frutiger LT Std 55 Roman" charset="0"/>
                  <a:cs typeface="Frutiger LT Std 55 Roman" charset="0"/>
                </a:rPr>
                <a:t>Unstructured data	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206831" y="2720627"/>
              <a:ext cx="4015740" cy="0"/>
            </a:xfrm>
            <a:prstGeom prst="line">
              <a:avLst/>
            </a:prstGeom>
            <a:ln w="12700">
              <a:solidFill>
                <a:srgbClr val="352B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06831" y="2020805"/>
              <a:ext cx="4015740" cy="0"/>
            </a:xfrm>
            <a:prstGeom prst="line">
              <a:avLst/>
            </a:prstGeom>
            <a:ln w="12700">
              <a:solidFill>
                <a:srgbClr val="352B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/>
          <p:cNvSpPr/>
          <p:nvPr/>
        </p:nvSpPr>
        <p:spPr>
          <a:xfrm>
            <a:off x="206831" y="3065058"/>
            <a:ext cx="40157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indent="0">
              <a:spcBef>
                <a:spcPts val="2000"/>
              </a:spcBef>
              <a:buClr>
                <a:schemeClr val="accent1"/>
              </a:buClr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There was a study put out by Dr. Gary Bradshaw from the University of Nebraska Medical Center in 1982 called “ Growth of Rodent Kidney Cells in Serum Media and the Effect of Viral Transformation On Growth Factor Requirements for Multiplication”.  It concerns the cytology of kidney cells.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680860" y="2020805"/>
            <a:ext cx="4015740" cy="699822"/>
            <a:chOff x="4680860" y="2020805"/>
            <a:chExt cx="4015740" cy="699822"/>
          </a:xfrm>
        </p:grpSpPr>
        <p:sp>
          <p:nvSpPr>
            <p:cNvPr id="21" name="TextBox 20"/>
            <p:cNvSpPr txBox="1"/>
            <p:nvPr/>
          </p:nvSpPr>
          <p:spPr>
            <a:xfrm>
              <a:off x="4789716" y="2161128"/>
              <a:ext cx="35269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8DB3DE"/>
                  </a:solidFill>
                  <a:latin typeface="Frutiger LT Std 55 Roman" charset="0"/>
                  <a:ea typeface="Frutiger LT Std 55 Roman" charset="0"/>
                  <a:cs typeface="Frutiger LT Std 55 Roman" charset="0"/>
                </a:rPr>
                <a:t>Structured data</a:t>
              </a: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4680860" y="2720627"/>
              <a:ext cx="4015740" cy="0"/>
            </a:xfrm>
            <a:prstGeom prst="line">
              <a:avLst/>
            </a:prstGeom>
            <a:ln w="12700">
              <a:solidFill>
                <a:srgbClr val="352B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680860" y="2020805"/>
              <a:ext cx="4015740" cy="0"/>
            </a:xfrm>
            <a:prstGeom prst="line">
              <a:avLst/>
            </a:prstGeom>
            <a:ln w="12700">
              <a:solidFill>
                <a:srgbClr val="352B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4680856" y="2952067"/>
            <a:ext cx="4050662" cy="3318927"/>
            <a:chOff x="4680856" y="2952067"/>
            <a:chExt cx="4050662" cy="3318927"/>
          </a:xfrm>
        </p:grpSpPr>
        <p:sp>
          <p:nvSpPr>
            <p:cNvPr id="14" name="Rectangle 13"/>
            <p:cNvSpPr/>
            <p:nvPr/>
          </p:nvSpPr>
          <p:spPr>
            <a:xfrm>
              <a:off x="5759813" y="2952067"/>
              <a:ext cx="2961655" cy="1268521"/>
            </a:xfrm>
            <a:prstGeom prst="rect">
              <a:avLst/>
            </a:prstGeom>
            <a:solidFill>
              <a:srgbClr val="352B76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4680856" y="2952067"/>
              <a:ext cx="1045027" cy="434038"/>
              <a:chOff x="4680856" y="2952067"/>
              <a:chExt cx="1045027" cy="434038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3">
                <a:alphaModFix amt="39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92" t="34920" r="51714" b="45609"/>
              <a:stretch/>
            </p:blipFill>
            <p:spPr>
              <a:xfrm>
                <a:off x="4714787" y="2952067"/>
                <a:ext cx="1011096" cy="434038"/>
              </a:xfrm>
              <a:prstGeom prst="rect">
                <a:avLst/>
              </a:prstGeom>
            </p:spPr>
          </p:pic>
          <p:sp>
            <p:nvSpPr>
              <p:cNvPr id="20" name="Rectangle 19"/>
              <p:cNvSpPr/>
              <p:nvPr/>
            </p:nvSpPr>
            <p:spPr>
              <a:xfrm>
                <a:off x="4680856" y="3003053"/>
                <a:ext cx="945969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3" indent="0">
                  <a:spcBef>
                    <a:spcPts val="2000"/>
                  </a:spcBef>
                  <a:buClr>
                    <a:schemeClr val="accent1"/>
                  </a:buClr>
                  <a:buNone/>
                </a:pPr>
                <a:r>
                  <a:rPr lang="en-US" sz="1600" dirty="0">
                    <a:latin typeface="Avenir Book" charset="0"/>
                    <a:ea typeface="Avenir Book" charset="0"/>
                    <a:cs typeface="Avenir Book" charset="0"/>
                  </a:rPr>
                  <a:t>Title</a:t>
                </a: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4709400" y="4241395"/>
              <a:ext cx="1016483" cy="434038"/>
              <a:chOff x="4709400" y="3468509"/>
              <a:chExt cx="1016483" cy="434038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3">
                <a:alphaModFix amt="39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92" t="34920" r="51714" b="45609"/>
              <a:stretch/>
            </p:blipFill>
            <p:spPr>
              <a:xfrm>
                <a:off x="4714787" y="3468509"/>
                <a:ext cx="1011096" cy="434038"/>
              </a:xfrm>
              <a:prstGeom prst="rect">
                <a:avLst/>
              </a:prstGeom>
            </p:spPr>
          </p:pic>
          <p:sp>
            <p:nvSpPr>
              <p:cNvPr id="25" name="Rectangle 24"/>
              <p:cNvSpPr/>
              <p:nvPr/>
            </p:nvSpPr>
            <p:spPr>
              <a:xfrm>
                <a:off x="4709400" y="3524209"/>
                <a:ext cx="1016483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3" indent="0">
                  <a:spcBef>
                    <a:spcPts val="2000"/>
                  </a:spcBef>
                  <a:buClr>
                    <a:schemeClr val="accent1"/>
                  </a:buClr>
                  <a:buNone/>
                </a:pPr>
                <a:r>
                  <a:rPr lang="en-US" sz="1600" dirty="0">
                    <a:latin typeface="Avenir Book" charset="0"/>
                    <a:ea typeface="Avenir Book" charset="0"/>
                    <a:cs typeface="Avenir Book" charset="0"/>
                  </a:rPr>
                  <a:t>Author</a:t>
                </a: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4709400" y="4714295"/>
              <a:ext cx="1016483" cy="434038"/>
              <a:chOff x="4709400" y="3984951"/>
              <a:chExt cx="1016483" cy="434038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3">
                <a:alphaModFix amt="39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92" t="34920" r="51714" b="45609"/>
              <a:stretch/>
            </p:blipFill>
            <p:spPr>
              <a:xfrm>
                <a:off x="4714787" y="3984951"/>
                <a:ext cx="1011096" cy="434038"/>
              </a:xfrm>
              <a:prstGeom prst="rect">
                <a:avLst/>
              </a:prstGeom>
            </p:spPr>
          </p:pic>
          <p:sp>
            <p:nvSpPr>
              <p:cNvPr id="27" name="Rectangle 26"/>
              <p:cNvSpPr/>
              <p:nvPr/>
            </p:nvSpPr>
            <p:spPr>
              <a:xfrm>
                <a:off x="4709400" y="4018879"/>
                <a:ext cx="1016483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3" indent="0">
                  <a:spcBef>
                    <a:spcPts val="2000"/>
                  </a:spcBef>
                  <a:buClr>
                    <a:schemeClr val="accent1"/>
                  </a:buClr>
                  <a:buNone/>
                </a:pPr>
                <a:r>
                  <a:rPr lang="en-US" sz="1600" dirty="0">
                    <a:latin typeface="Avenir Book" charset="0"/>
                    <a:ea typeface="Avenir Book" charset="0"/>
                    <a:cs typeface="Avenir Book" charset="0"/>
                  </a:rPr>
                  <a:t>Date</a:t>
                </a: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4709400" y="5181650"/>
              <a:ext cx="1484569" cy="434038"/>
              <a:chOff x="4709400" y="4495849"/>
              <a:chExt cx="1484569" cy="434038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3">
                <a:alphaModFix amt="39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92" t="34920" r="51714" b="45609"/>
              <a:stretch/>
            </p:blipFill>
            <p:spPr>
              <a:xfrm>
                <a:off x="4714787" y="4495849"/>
                <a:ext cx="1011096" cy="434038"/>
              </a:xfrm>
              <a:prstGeom prst="rect">
                <a:avLst/>
              </a:prstGeom>
            </p:spPr>
          </p:pic>
          <p:sp>
            <p:nvSpPr>
              <p:cNvPr id="29" name="Rectangle 28"/>
              <p:cNvSpPr/>
              <p:nvPr/>
            </p:nvSpPr>
            <p:spPr>
              <a:xfrm>
                <a:off x="4709400" y="4529777"/>
                <a:ext cx="1484569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3" indent="0">
                  <a:spcBef>
                    <a:spcPts val="2000"/>
                  </a:spcBef>
                  <a:buClr>
                    <a:schemeClr val="accent1"/>
                  </a:buClr>
                  <a:buNone/>
                </a:pPr>
                <a:r>
                  <a:rPr lang="en-US" sz="1600" dirty="0">
                    <a:latin typeface="Avenir Book" charset="0"/>
                    <a:ea typeface="Avenir Book" charset="0"/>
                    <a:cs typeface="Avenir Book" charset="0"/>
                  </a:rPr>
                  <a:t>Publisher</a:t>
                </a: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4709400" y="5834063"/>
              <a:ext cx="1157999" cy="434038"/>
              <a:chOff x="4709400" y="5006747"/>
              <a:chExt cx="1157999" cy="434038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3">
                <a:alphaModFix amt="39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92" t="34920" r="51714" b="45609"/>
              <a:stretch/>
            </p:blipFill>
            <p:spPr>
              <a:xfrm>
                <a:off x="4714787" y="5006747"/>
                <a:ext cx="1011096" cy="434038"/>
              </a:xfrm>
              <a:prstGeom prst="rect">
                <a:avLst/>
              </a:prstGeom>
            </p:spPr>
          </p:pic>
          <p:sp>
            <p:nvSpPr>
              <p:cNvPr id="31" name="Rectangle 30"/>
              <p:cNvSpPr/>
              <p:nvPr/>
            </p:nvSpPr>
            <p:spPr>
              <a:xfrm>
                <a:off x="4709400" y="5040675"/>
                <a:ext cx="1157999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3" indent="0">
                  <a:spcBef>
                    <a:spcPts val="2000"/>
                  </a:spcBef>
                  <a:buClr>
                    <a:schemeClr val="accent1"/>
                  </a:buClr>
                  <a:buNone/>
                </a:pPr>
                <a:r>
                  <a:rPr lang="en-US" sz="1600">
                    <a:latin typeface="Avenir Book" charset="0"/>
                    <a:ea typeface="Avenir Book" charset="0"/>
                    <a:cs typeface="Avenir Book" charset="0"/>
                  </a:rPr>
                  <a:t>Subject</a:t>
                </a:r>
                <a:endParaRPr lang="en-US" sz="1600" dirty="0">
                  <a:latin typeface="Avenir Book" charset="0"/>
                  <a:ea typeface="Avenir Book" charset="0"/>
                  <a:cs typeface="Avenir Book" charset="0"/>
                </a:endParaRP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5794731" y="2992361"/>
              <a:ext cx="2936787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solidFill>
                    <a:schemeClr val="bg1">
                      <a:lumMod val="95000"/>
                    </a:schemeClr>
                  </a:solidFill>
                  <a:latin typeface="Avenir Book" charset="0"/>
                  <a:ea typeface="Avenir Book" charset="0"/>
                  <a:cs typeface="Avenir Book" charset="0"/>
                </a:rPr>
                <a:t>Growth of Rodent Kidney Cells in Serum Media and the Effect of Viral Transformation on Growth Factor Requirements for Multiplication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759813" y="4243668"/>
              <a:ext cx="2961655" cy="431765"/>
            </a:xfrm>
            <a:prstGeom prst="rect">
              <a:avLst/>
            </a:prstGeom>
            <a:solidFill>
              <a:srgbClr val="352B76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500" b="1" dirty="0">
                  <a:latin typeface="Avenir Book" charset="0"/>
                  <a:ea typeface="Avenir Book" charset="0"/>
                  <a:cs typeface="Avenir Book" charset="0"/>
                </a:rPr>
                <a:t>Gary Bradshaw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759813" y="4710852"/>
              <a:ext cx="2961655" cy="437481"/>
            </a:xfrm>
            <a:prstGeom prst="rect">
              <a:avLst/>
            </a:prstGeom>
            <a:solidFill>
              <a:srgbClr val="352B76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794731" y="4784085"/>
              <a:ext cx="2936787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solidFill>
                    <a:schemeClr val="bg1">
                      <a:lumMod val="95000"/>
                    </a:schemeClr>
                  </a:solidFill>
                  <a:latin typeface="Avenir Book" charset="0"/>
                  <a:ea typeface="Avenir Book" charset="0"/>
                  <a:cs typeface="Avenir Book" charset="0"/>
                </a:rPr>
                <a:t>1992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760649" y="5179702"/>
              <a:ext cx="2961655" cy="627153"/>
            </a:xfrm>
            <a:prstGeom prst="rect">
              <a:avLst/>
            </a:prstGeom>
            <a:solidFill>
              <a:srgbClr val="352B76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500" b="1" dirty="0">
                  <a:latin typeface="Avenir Book" charset="0"/>
                  <a:ea typeface="Avenir Book" charset="0"/>
                  <a:cs typeface="Avenir Book" charset="0"/>
                </a:rPr>
                <a:t>University of Nebraska Medical Center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749763" y="5833513"/>
              <a:ext cx="2961655" cy="437481"/>
            </a:xfrm>
            <a:prstGeom prst="rect">
              <a:avLst/>
            </a:prstGeom>
            <a:solidFill>
              <a:srgbClr val="352B76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784681" y="5906746"/>
              <a:ext cx="2936787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solidFill>
                    <a:schemeClr val="bg1">
                      <a:lumMod val="95000"/>
                    </a:schemeClr>
                  </a:solidFill>
                  <a:latin typeface="Avenir Book" charset="0"/>
                  <a:ea typeface="Avenir Book" charset="0"/>
                  <a:cs typeface="Avenir Book" charset="0"/>
                </a:rPr>
                <a:t>Kidney- Cytology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836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6" t="5887" r="19298" b="76291"/>
          <a:stretch/>
        </p:blipFill>
        <p:spPr>
          <a:xfrm>
            <a:off x="0" y="415915"/>
            <a:ext cx="9144000" cy="122222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flipV="1">
            <a:off x="1" y="422611"/>
            <a:ext cx="9144000" cy="1222225"/>
          </a:xfrm>
          <a:prstGeom prst="rect">
            <a:avLst/>
          </a:prstGeom>
          <a:solidFill>
            <a:srgbClr val="352B76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4800" y="422613"/>
            <a:ext cx="8839200" cy="1172144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Why create metadata?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-1" y="1894113"/>
            <a:ext cx="8860971" cy="4729908"/>
          </a:xfrm>
        </p:spPr>
        <p:txBody>
          <a:bodyPr>
            <a:normAutofit/>
          </a:bodyPr>
          <a:lstStyle/>
          <a:p>
            <a:pPr lvl="1"/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Increase Interoperability, discoverability, filterability</a:t>
            </a:r>
          </a:p>
          <a:p>
            <a:pPr lvl="1"/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Organization</a:t>
            </a:r>
          </a:p>
          <a:p>
            <a:pPr lvl="1"/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Consistency</a:t>
            </a:r>
          </a:p>
          <a:p>
            <a:pPr lvl="1"/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Sharing</a:t>
            </a:r>
          </a:p>
          <a:p>
            <a:pPr lvl="1"/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Replicate research data</a:t>
            </a:r>
          </a:p>
        </p:txBody>
      </p:sp>
    </p:spTree>
    <p:extLst>
      <p:ext uri="{BB962C8B-B14F-4D97-AF65-F5344CB8AC3E}">
        <p14:creationId xmlns:p14="http://schemas.microsoft.com/office/powerpoint/2010/main" val="5440510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6" t="5887" r="19298" b="76291"/>
          <a:stretch/>
        </p:blipFill>
        <p:spPr>
          <a:xfrm>
            <a:off x="0" y="415915"/>
            <a:ext cx="9144000" cy="122222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flipV="1">
            <a:off x="1" y="422611"/>
            <a:ext cx="9144000" cy="1222225"/>
          </a:xfrm>
          <a:prstGeom prst="rect">
            <a:avLst/>
          </a:prstGeom>
          <a:solidFill>
            <a:srgbClr val="352B76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4800" y="422613"/>
            <a:ext cx="8839200" cy="1172144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Answer these questions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-1" y="1894113"/>
            <a:ext cx="8860971" cy="4729908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Why was the data created?</a:t>
            </a:r>
          </a:p>
          <a:p>
            <a:pPr lvl="1"/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What processes were used to create the data?</a:t>
            </a:r>
          </a:p>
          <a:p>
            <a:pPr lvl="1"/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When was the data last updated?</a:t>
            </a:r>
          </a:p>
          <a:p>
            <a:pPr lvl="1"/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Who created the data?</a:t>
            </a:r>
          </a:p>
          <a:p>
            <a:pPr lvl="1"/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What fields are present and what do the values of those fields mean?</a:t>
            </a:r>
          </a:p>
          <a:p>
            <a:pPr lvl="1"/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Who do I contact about getting more information about the data?</a:t>
            </a:r>
          </a:p>
          <a:p>
            <a:pPr lvl="1"/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How do I obtain a hard copy of the data?</a:t>
            </a:r>
          </a:p>
          <a:p>
            <a:pPr lvl="1"/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Are there any limitations to the data?</a:t>
            </a:r>
          </a:p>
        </p:txBody>
      </p:sp>
    </p:spTree>
    <p:extLst>
      <p:ext uri="{BB962C8B-B14F-4D97-AF65-F5344CB8AC3E}">
        <p14:creationId xmlns:p14="http://schemas.microsoft.com/office/powerpoint/2010/main" val="17503698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6" t="5887" r="19298" b="76291"/>
          <a:stretch/>
        </p:blipFill>
        <p:spPr>
          <a:xfrm>
            <a:off x="0" y="415915"/>
            <a:ext cx="9144000" cy="122222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flipV="1">
            <a:off x="1" y="422611"/>
            <a:ext cx="9144000" cy="1222225"/>
          </a:xfrm>
          <a:prstGeom prst="rect">
            <a:avLst/>
          </a:prstGeom>
          <a:solidFill>
            <a:srgbClr val="352B76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4800" y="422613"/>
            <a:ext cx="8839200" cy="1172144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Tips and best practices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-1" y="1894113"/>
            <a:ext cx="8860971" cy="4729908"/>
          </a:xfrm>
        </p:spPr>
        <p:txBody>
          <a:bodyPr>
            <a:normAutofit/>
          </a:bodyPr>
          <a:lstStyle/>
          <a:p>
            <a:pPr lvl="1"/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Organize your information</a:t>
            </a:r>
          </a:p>
          <a:p>
            <a:pPr lvl="1"/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Write your metadata using a tool (if available)</a:t>
            </a:r>
          </a:p>
          <a:p>
            <a:pPr lvl="1"/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Review your records for accuracy/completeness</a:t>
            </a:r>
          </a:p>
          <a:p>
            <a:pPr lvl="1"/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Have someone else review your records</a:t>
            </a:r>
          </a:p>
          <a:p>
            <a:pPr lvl="1"/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Revise then review again</a:t>
            </a:r>
          </a:p>
        </p:txBody>
      </p:sp>
    </p:spTree>
    <p:extLst>
      <p:ext uri="{BB962C8B-B14F-4D97-AF65-F5344CB8AC3E}">
        <p14:creationId xmlns:p14="http://schemas.microsoft.com/office/powerpoint/2010/main" val="9152928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6" t="5887" r="19298" b="76291"/>
          <a:stretch/>
        </p:blipFill>
        <p:spPr>
          <a:xfrm>
            <a:off x="0" y="415915"/>
            <a:ext cx="9144000" cy="122222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flipV="1">
            <a:off x="1" y="422611"/>
            <a:ext cx="9144000" cy="1222225"/>
          </a:xfrm>
          <a:prstGeom prst="rect">
            <a:avLst/>
          </a:prstGeom>
          <a:solidFill>
            <a:srgbClr val="352B76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4800" y="422613"/>
            <a:ext cx="8839200" cy="1172144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Tips and best practices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-1" y="1894113"/>
            <a:ext cx="8860971" cy="4729908"/>
          </a:xfrm>
        </p:spPr>
        <p:txBody>
          <a:bodyPr>
            <a:normAutofit/>
          </a:bodyPr>
          <a:lstStyle/>
          <a:p>
            <a:pPr lvl="1"/>
            <a:r>
              <a:rPr lang="en-US" sz="3300" dirty="0">
                <a:latin typeface="Avenir Book" charset="0"/>
                <a:ea typeface="Avenir Book" charset="0"/>
                <a:cs typeface="Avenir Book" charset="0"/>
              </a:rPr>
              <a:t>Don’t use jargon or acronyms</a:t>
            </a:r>
          </a:p>
          <a:p>
            <a:pPr lvl="1"/>
            <a:r>
              <a:rPr lang="en-US" sz="3300" dirty="0">
                <a:latin typeface="Avenir Book" charset="0"/>
                <a:ea typeface="Avenir Book" charset="0"/>
                <a:cs typeface="Avenir Book" charset="0"/>
              </a:rPr>
              <a:t>Avoid special characters</a:t>
            </a:r>
          </a:p>
          <a:p>
            <a:pPr lvl="1"/>
            <a:r>
              <a:rPr lang="en-US" sz="3300" dirty="0">
                <a:latin typeface="Avenir Book" charset="0"/>
                <a:ea typeface="Avenir Book" charset="0"/>
                <a:cs typeface="Avenir Book" charset="0"/>
              </a:rPr>
              <a:t>Titles are important</a:t>
            </a:r>
          </a:p>
          <a:p>
            <a:pPr lvl="2"/>
            <a:r>
              <a:rPr lang="en-US" sz="2900" dirty="0">
                <a:latin typeface="Avenir Book" charset="0"/>
                <a:ea typeface="Avenir Book" charset="0"/>
                <a:cs typeface="Avenir Book" charset="0"/>
              </a:rPr>
              <a:t>Who, what, where, when and scale</a:t>
            </a:r>
          </a:p>
          <a:p>
            <a:pPr lvl="1"/>
            <a:endParaRPr lang="en-US" sz="3300" dirty="0">
              <a:latin typeface="Avenir Book" charset="0"/>
              <a:ea typeface="Avenir Book" charset="0"/>
              <a:cs typeface="Avenir Book" charset="0"/>
            </a:endParaRPr>
          </a:p>
          <a:p>
            <a:pPr marL="457200" lvl="1" indent="0">
              <a:buNone/>
            </a:pPr>
            <a:endParaRPr lang="en-US" sz="3300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8656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6" t="5887" r="19298" b="76291"/>
          <a:stretch/>
        </p:blipFill>
        <p:spPr>
          <a:xfrm>
            <a:off x="0" y="415915"/>
            <a:ext cx="9144000" cy="122222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flipV="1">
            <a:off x="1" y="422611"/>
            <a:ext cx="9144000" cy="1222225"/>
          </a:xfrm>
          <a:prstGeom prst="rect">
            <a:avLst/>
          </a:prstGeom>
          <a:solidFill>
            <a:srgbClr val="352B76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86458" y="447651"/>
            <a:ext cx="9144000" cy="1172144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Example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3281" y="2390070"/>
            <a:ext cx="4065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8DB3DE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Rivers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6458" y="4401830"/>
            <a:ext cx="86197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8DB3DE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Greater Yellowstone Rivers: 1:126,700 U.S Forest Service Visitor Maps (1961-1983)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69930" y="3264811"/>
            <a:ext cx="804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352B77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vs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53619" y="3674389"/>
            <a:ext cx="3808025" cy="0"/>
          </a:xfrm>
          <a:prstGeom prst="line">
            <a:avLst/>
          </a:prstGeom>
          <a:ln w="12700">
            <a:solidFill>
              <a:srgbClr val="352B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046262" y="3675136"/>
            <a:ext cx="3808025" cy="0"/>
          </a:xfrm>
          <a:prstGeom prst="line">
            <a:avLst/>
          </a:prstGeom>
          <a:ln w="12700">
            <a:solidFill>
              <a:srgbClr val="352B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554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6" t="5887" r="19298" b="76291"/>
          <a:stretch/>
        </p:blipFill>
        <p:spPr>
          <a:xfrm>
            <a:off x="0" y="415915"/>
            <a:ext cx="9144000" cy="122222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flipV="1">
            <a:off x="1" y="422611"/>
            <a:ext cx="9144000" cy="1222225"/>
          </a:xfrm>
          <a:prstGeom prst="rect">
            <a:avLst/>
          </a:prstGeom>
          <a:solidFill>
            <a:srgbClr val="352B76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4800" y="422613"/>
            <a:ext cx="8839200" cy="1172144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Metadata is created for others</a:t>
            </a:r>
            <a:r>
              <a:rPr lang="is-IS" sz="4000" dirty="0">
                <a:solidFill>
                  <a:schemeClr val="bg1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…</a:t>
            </a:r>
            <a:endParaRPr lang="en-US" sz="4000" dirty="0">
              <a:solidFill>
                <a:schemeClr val="bg1"/>
              </a:solidFill>
              <a:latin typeface="Frutiger LT Std 55 Roman" charset="0"/>
              <a:ea typeface="Frutiger LT Std 55 Roman" charset="0"/>
              <a:cs typeface="Frutiger LT Std 55 Roman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95060" y="2019236"/>
            <a:ext cx="5083628" cy="5197334"/>
          </a:xfrm>
        </p:spPr>
        <p:txBody>
          <a:bodyPr>
            <a:normAutofit/>
          </a:bodyPr>
          <a:lstStyle/>
          <a:p>
            <a:pPr lvl="1"/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Computers (Google)</a:t>
            </a:r>
          </a:p>
          <a:p>
            <a:pPr lvl="1"/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For colleagues to find</a:t>
            </a:r>
          </a:p>
          <a:p>
            <a:pPr lvl="1"/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For researchers to use</a:t>
            </a:r>
          </a:p>
          <a:p>
            <a:pPr lvl="1"/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For the university</a:t>
            </a:r>
          </a:p>
          <a:p>
            <a:pPr lvl="1"/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For the library to help accessibility</a:t>
            </a:r>
          </a:p>
          <a:p>
            <a:pPr lvl="1"/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For your future self</a:t>
            </a:r>
          </a:p>
        </p:txBody>
      </p:sp>
      <p:pic>
        <p:nvPicPr>
          <p:cNvPr id="8" name="Picture 7" descr="Image result for metadata love not to the fu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6" y="1659912"/>
            <a:ext cx="3897086" cy="521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502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6" r="19068"/>
          <a:stretch/>
        </p:blipFill>
        <p:spPr>
          <a:xfrm>
            <a:off x="-22861" y="0"/>
            <a:ext cx="921258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212581" cy="6858000"/>
          </a:xfrm>
          <a:prstGeom prst="rect">
            <a:avLst/>
          </a:prstGeom>
          <a:solidFill>
            <a:srgbClr val="352B76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5084" y="2639464"/>
            <a:ext cx="8031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Frutiger LT Std 55 Roman" charset="0"/>
                <a:ea typeface="Frutiger LT Std 55 Roman" charset="0"/>
                <a:cs typeface="Frutiger LT Std 55 Roman" charset="0"/>
                <a:hlinkClick r:id="rId4"/>
              </a:rPr>
              <a:t>Metadata Timeline</a:t>
            </a:r>
            <a:endParaRPr lang="en-US" sz="4800" dirty="0">
              <a:solidFill>
                <a:schemeClr val="bg1"/>
              </a:solidFill>
              <a:latin typeface="Frutiger LT Std 55 Roman" charset="0"/>
              <a:ea typeface="Frutiger LT Std 55 Roman" charset="0"/>
              <a:cs typeface="Frutiger LT Std 55 Roman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66164" y="3742660"/>
            <a:ext cx="7569762" cy="0"/>
          </a:xfrm>
          <a:prstGeom prst="line">
            <a:avLst/>
          </a:prstGeom>
          <a:ln w="12700">
            <a:solidFill>
              <a:srgbClr val="8DB3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15084" y="2314427"/>
            <a:ext cx="7569762" cy="0"/>
          </a:xfrm>
          <a:prstGeom prst="line">
            <a:avLst/>
          </a:prstGeom>
          <a:ln w="12700">
            <a:solidFill>
              <a:srgbClr val="8DB3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1575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6" t="5887" r="19298" b="76291"/>
          <a:stretch/>
        </p:blipFill>
        <p:spPr>
          <a:xfrm>
            <a:off x="0" y="415915"/>
            <a:ext cx="9144000" cy="122222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flipV="1">
            <a:off x="1" y="422611"/>
            <a:ext cx="9144000" cy="1222225"/>
          </a:xfrm>
          <a:prstGeom prst="rect">
            <a:avLst/>
          </a:prstGeom>
          <a:solidFill>
            <a:srgbClr val="352B76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4800" y="422613"/>
            <a:ext cx="8839200" cy="1172144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Disciplinary Metadata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-1" y="1894113"/>
            <a:ext cx="8860971" cy="472990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Digital Curation Centre’s list of subject specific metadata schemas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8" y="3125709"/>
            <a:ext cx="7326083" cy="37057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5428" y="2727862"/>
            <a:ext cx="6210875" cy="36933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altLang="en-US" dirty="0">
                <a:latin typeface="Avenir Light" charset="0"/>
                <a:ea typeface="Avenir Light" charset="0"/>
                <a:cs typeface="Avenir Light" charset="0"/>
                <a:hlinkClick r:id="rId5"/>
              </a:rPr>
              <a:t>http://www.dcc.ac.uk/resources/metadata-standards</a:t>
            </a:r>
            <a:endParaRPr lang="EN-US" dirty="0">
              <a:latin typeface="Avenir Light" charset="0"/>
              <a:ea typeface="Avenir Light" charset="0"/>
              <a:cs typeface="Avenir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662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6" r="19068"/>
          <a:stretch/>
        </p:blipFill>
        <p:spPr>
          <a:xfrm>
            <a:off x="-22861" y="0"/>
            <a:ext cx="921258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212581" cy="6858000"/>
          </a:xfrm>
          <a:prstGeom prst="rect">
            <a:avLst/>
          </a:prstGeom>
          <a:solidFill>
            <a:srgbClr val="352B76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5084" y="2639464"/>
            <a:ext cx="8031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Background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66164" y="3742660"/>
            <a:ext cx="7569762" cy="0"/>
          </a:xfrm>
          <a:prstGeom prst="line">
            <a:avLst/>
          </a:prstGeom>
          <a:ln w="12700">
            <a:solidFill>
              <a:srgbClr val="8DB3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15084" y="2314427"/>
            <a:ext cx="7569762" cy="0"/>
          </a:xfrm>
          <a:prstGeom prst="line">
            <a:avLst/>
          </a:prstGeom>
          <a:ln w="12700">
            <a:solidFill>
              <a:srgbClr val="8DB3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529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6" r="19068"/>
          <a:stretch/>
        </p:blipFill>
        <p:spPr>
          <a:xfrm>
            <a:off x="-22861" y="0"/>
            <a:ext cx="921258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212581" cy="6858000"/>
          </a:xfrm>
          <a:prstGeom prst="rect">
            <a:avLst/>
          </a:prstGeom>
          <a:solidFill>
            <a:srgbClr val="352B76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5084" y="2639464"/>
            <a:ext cx="8031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Workshop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66164" y="3742660"/>
            <a:ext cx="7569762" cy="0"/>
          </a:xfrm>
          <a:prstGeom prst="line">
            <a:avLst/>
          </a:prstGeom>
          <a:ln w="12700">
            <a:solidFill>
              <a:srgbClr val="8DB3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15084" y="2314427"/>
            <a:ext cx="7569762" cy="0"/>
          </a:xfrm>
          <a:prstGeom prst="line">
            <a:avLst/>
          </a:prstGeom>
          <a:ln w="12700">
            <a:solidFill>
              <a:srgbClr val="8DB3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3512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6" r="19068"/>
          <a:stretch/>
        </p:blipFill>
        <p:spPr>
          <a:xfrm>
            <a:off x="-22861" y="0"/>
            <a:ext cx="921258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22861" y="0"/>
            <a:ext cx="9212581" cy="6858000"/>
          </a:xfrm>
          <a:prstGeom prst="rect">
            <a:avLst/>
          </a:prstGeom>
          <a:solidFill>
            <a:srgbClr val="352B76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93" y="619826"/>
            <a:ext cx="5722686" cy="20259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2017" y="3277088"/>
            <a:ext cx="7904203" cy="175432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3600" b="1" dirty="0">
                <a:solidFill>
                  <a:srgbClr val="92BBE7"/>
                </a:solidFill>
                <a:latin typeface="Frutiger LT Std 75 Black" charset="0"/>
                <a:ea typeface="Frutiger LT Std 75 Black" charset="0"/>
                <a:cs typeface="Frutiger LT Std 75 Black" charset="0"/>
              </a:rPr>
              <a:t>NOVEMBER 9</a:t>
            </a:r>
            <a:br>
              <a:rPr lang="en-US" sz="3600" b="1" dirty="0">
                <a:solidFill>
                  <a:srgbClr val="92BBE7"/>
                </a:solidFill>
                <a:latin typeface="Frutiger LT Std 75 Black" charset="0"/>
                <a:ea typeface="Frutiger LT Std 75 Black" charset="0"/>
                <a:cs typeface="Frutiger LT Std 75 Black" charset="0"/>
              </a:rPr>
            </a:br>
            <a:r>
              <a:rPr lang="en-US" sz="3600" dirty="0">
                <a:solidFill>
                  <a:schemeClr val="bg1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Increase your pool of potential </a:t>
            </a:r>
          </a:p>
          <a:p>
            <a:r>
              <a:rPr lang="en-US" sz="3600" dirty="0">
                <a:solidFill>
                  <a:schemeClr val="bg1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graduate students</a:t>
            </a:r>
            <a:endParaRPr lang="en-US" sz="3600" b="1" dirty="0">
              <a:solidFill>
                <a:srgbClr val="92BBE7"/>
              </a:solidFill>
              <a:latin typeface="Frutiger LT Std 75 Black" charset="0"/>
              <a:ea typeface="Frutiger LT Std 75 Black" charset="0"/>
              <a:cs typeface="Frutiger LT Std 75 Black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2016" y="5185593"/>
            <a:ext cx="5793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Frutiger LT Std 75 Black" charset="0"/>
                <a:ea typeface="Frutiger LT Std 75 Black" charset="0"/>
                <a:cs typeface="Frutiger LT Std 75 Black" charset="0"/>
              </a:rPr>
              <a:t>Noon-1:30pm | Library </a:t>
            </a:r>
            <a:r>
              <a:rPr lang="en-US" sz="2400" b="1" dirty="0">
                <a:solidFill>
                  <a:schemeClr val="bg1"/>
                </a:solidFill>
                <a:latin typeface="Frutiger LT Std 75 Black" charset="0"/>
                <a:ea typeface="Frutiger LT Std 75 Black" charset="0"/>
                <a:cs typeface="Frutiger LT Std 75 Black" charset="0"/>
              </a:rPr>
              <a:t>101</a:t>
            </a:r>
          </a:p>
        </p:txBody>
      </p:sp>
    </p:spTree>
    <p:extLst>
      <p:ext uri="{BB962C8B-B14F-4D97-AF65-F5344CB8AC3E}">
        <p14:creationId xmlns:p14="http://schemas.microsoft.com/office/powerpoint/2010/main" val="963281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6" t="5887" r="19298" b="76291"/>
          <a:stretch/>
        </p:blipFill>
        <p:spPr>
          <a:xfrm>
            <a:off x="0" y="415915"/>
            <a:ext cx="9144000" cy="122222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3641" y="2052280"/>
            <a:ext cx="5914102" cy="15132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latin typeface="Frutiger LT Std 55 Roman" charset="0"/>
                <a:ea typeface="Frutiger LT Std 55 Roman" charset="0"/>
                <a:cs typeface="Frutiger LT Std 55 Roman" charset="0"/>
              </a:rPr>
              <a:t>Office of Science and Technology Memorandum </a:t>
            </a:r>
          </a:p>
          <a:p>
            <a:pPr marL="0" indent="0" algn="ctr">
              <a:buNone/>
            </a:pPr>
            <a:r>
              <a:rPr lang="en-US" i="1" dirty="0">
                <a:latin typeface="Frutiger LT Std 46 Light" charset="0"/>
                <a:ea typeface="Frutiger LT Std 46 Light" charset="0"/>
                <a:cs typeface="Frutiger LT Std 46 Light" charset="0"/>
              </a:rPr>
              <a:t>February 22, 2013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214" y="4104964"/>
            <a:ext cx="2353250" cy="2358787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024492" y="3874978"/>
            <a:ext cx="5232400" cy="0"/>
          </a:xfrm>
          <a:prstGeom prst="line">
            <a:avLst/>
          </a:prstGeom>
          <a:ln w="12700">
            <a:solidFill>
              <a:srgbClr val="8DB3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 flipV="1">
            <a:off x="1" y="422611"/>
            <a:ext cx="9144000" cy="1222225"/>
          </a:xfrm>
          <a:prstGeom prst="rect">
            <a:avLst/>
          </a:prstGeom>
          <a:solidFill>
            <a:srgbClr val="352B76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2613"/>
            <a:ext cx="9144000" cy="1172144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“Open Access” Conversation Begins</a:t>
            </a:r>
          </a:p>
        </p:txBody>
      </p:sp>
    </p:spTree>
    <p:extLst>
      <p:ext uri="{BB962C8B-B14F-4D97-AF65-F5344CB8AC3E}">
        <p14:creationId xmlns:p14="http://schemas.microsoft.com/office/powerpoint/2010/main" val="999052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1070811" y="2834815"/>
            <a:ext cx="7324726" cy="3357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Digitally formatted scientific data should be stored and 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publicly accessible to search, retrieve, and analyze.</a:t>
            </a:r>
          </a:p>
          <a:p>
            <a:pPr marL="457200" lvl="1" indent="0">
              <a:buNone/>
            </a:pP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6" t="5887" r="19298" b="76291"/>
          <a:stretch/>
        </p:blipFill>
        <p:spPr>
          <a:xfrm>
            <a:off x="0" y="415915"/>
            <a:ext cx="9144000" cy="122222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flipV="1">
            <a:off x="1" y="422611"/>
            <a:ext cx="9144000" cy="1222225"/>
          </a:xfrm>
          <a:prstGeom prst="rect">
            <a:avLst/>
          </a:prstGeom>
          <a:solidFill>
            <a:srgbClr val="352B76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422613"/>
            <a:ext cx="9144000" cy="1172144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“Open Access” Conversation Begins</a:t>
            </a:r>
          </a:p>
        </p:txBody>
      </p:sp>
    </p:spTree>
    <p:extLst>
      <p:ext uri="{BB962C8B-B14F-4D97-AF65-F5344CB8AC3E}">
        <p14:creationId xmlns:p14="http://schemas.microsoft.com/office/powerpoint/2010/main" val="1861980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6" t="5887" r="19298" b="76291"/>
          <a:stretch/>
        </p:blipFill>
        <p:spPr>
          <a:xfrm>
            <a:off x="0" y="415915"/>
            <a:ext cx="9144000" cy="122222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flipV="1">
            <a:off x="1" y="410579"/>
            <a:ext cx="9144000" cy="1222225"/>
          </a:xfrm>
          <a:prstGeom prst="rect">
            <a:avLst/>
          </a:prstGeom>
          <a:solidFill>
            <a:srgbClr val="352B76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0370" y="422613"/>
            <a:ext cx="8893629" cy="1172144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Why open access?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50370" y="3054421"/>
            <a:ext cx="2578768" cy="1228919"/>
            <a:chOff x="344906" y="4935543"/>
            <a:chExt cx="2578768" cy="122891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36" t="5887" r="63358" b="76291"/>
            <a:stretch/>
          </p:blipFill>
          <p:spPr>
            <a:xfrm>
              <a:off x="344906" y="4935543"/>
              <a:ext cx="2578768" cy="1222225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 flipV="1">
              <a:off x="344907" y="4942237"/>
              <a:ext cx="2578767" cy="1222225"/>
            </a:xfrm>
            <a:prstGeom prst="rect">
              <a:avLst/>
            </a:prstGeom>
            <a:solidFill>
              <a:srgbClr val="352B76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250369" y="3079461"/>
            <a:ext cx="2578770" cy="1172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bg1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Re-use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318993" y="3022686"/>
            <a:ext cx="2578768" cy="1228919"/>
            <a:chOff x="344906" y="4935543"/>
            <a:chExt cx="2578768" cy="122891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36" t="5887" r="63358" b="76291"/>
            <a:stretch/>
          </p:blipFill>
          <p:spPr>
            <a:xfrm>
              <a:off x="344906" y="4935543"/>
              <a:ext cx="2578768" cy="1222225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 flipV="1">
              <a:off x="344907" y="4942237"/>
              <a:ext cx="2578767" cy="1222225"/>
            </a:xfrm>
            <a:prstGeom prst="rect">
              <a:avLst/>
            </a:prstGeom>
            <a:solidFill>
              <a:srgbClr val="352B76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Title 1"/>
          <p:cNvSpPr txBox="1">
            <a:spLocks/>
          </p:cNvSpPr>
          <p:nvPr/>
        </p:nvSpPr>
        <p:spPr>
          <a:xfrm>
            <a:off x="3318992" y="3047726"/>
            <a:ext cx="2578770" cy="1172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bg1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Access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314860" y="3015992"/>
            <a:ext cx="2578768" cy="1228919"/>
            <a:chOff x="344906" y="4935543"/>
            <a:chExt cx="2578768" cy="1228919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36" t="5887" r="63358" b="76291"/>
            <a:stretch/>
          </p:blipFill>
          <p:spPr>
            <a:xfrm>
              <a:off x="344906" y="4935543"/>
              <a:ext cx="2578768" cy="1222225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 flipV="1">
              <a:off x="344907" y="4942237"/>
              <a:ext cx="2578767" cy="1222225"/>
            </a:xfrm>
            <a:prstGeom prst="rect">
              <a:avLst/>
            </a:prstGeom>
            <a:solidFill>
              <a:srgbClr val="352B76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>
          <a:xfrm>
            <a:off x="6314859" y="3041032"/>
            <a:ext cx="2578770" cy="1172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bg1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124338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1355842" y="2800443"/>
            <a:ext cx="6682683" cy="3357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All agencies with more than $100M in R&amp;D expenditures must draft policy.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6" t="5887" r="19298" b="76291"/>
          <a:stretch/>
        </p:blipFill>
        <p:spPr>
          <a:xfrm>
            <a:off x="0" y="415915"/>
            <a:ext cx="9144000" cy="122222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flipV="1">
            <a:off x="1" y="422611"/>
            <a:ext cx="9144000" cy="1222225"/>
          </a:xfrm>
          <a:prstGeom prst="rect">
            <a:avLst/>
          </a:prstGeom>
          <a:solidFill>
            <a:srgbClr val="352B76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0370" y="422613"/>
            <a:ext cx="8893629" cy="1172144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Who must comply?</a:t>
            </a:r>
          </a:p>
        </p:txBody>
      </p:sp>
    </p:spTree>
    <p:extLst>
      <p:ext uri="{BB962C8B-B14F-4D97-AF65-F5344CB8AC3E}">
        <p14:creationId xmlns:p14="http://schemas.microsoft.com/office/powerpoint/2010/main" val="535499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3533</TotalTime>
  <Words>1775</Words>
  <Application>Microsoft Office PowerPoint</Application>
  <PresentationFormat>On-screen Show (4:3)</PresentationFormat>
  <Paragraphs>362</Paragraphs>
  <Slides>51</Slides>
  <Notes>41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“Open Access” Conversation Begins</vt:lpstr>
      <vt:lpstr>“Open Access” Conversation Begins</vt:lpstr>
      <vt:lpstr>Why open access?</vt:lpstr>
      <vt:lpstr>Who must comply?</vt:lpstr>
      <vt:lpstr>What are digital data?</vt:lpstr>
      <vt:lpstr>What digital data are NOT?</vt:lpstr>
      <vt:lpstr>What are the major challenges?</vt:lpstr>
      <vt:lpstr>Utah State University response</vt:lpstr>
      <vt:lpstr>Oh good, more compliance rules…</vt:lpstr>
      <vt:lpstr>PowerPoint Presentation</vt:lpstr>
      <vt:lpstr>PowerPoint Presentation</vt:lpstr>
      <vt:lpstr>Essential Elements of a DMP</vt:lpstr>
      <vt:lpstr>Types of Data Produced</vt:lpstr>
      <vt:lpstr>Types of Data Produced</vt:lpstr>
      <vt:lpstr>Types of Data Produced</vt:lpstr>
      <vt:lpstr>Data and Metadata Standards</vt:lpstr>
      <vt:lpstr>Policies for Access and Sharing</vt:lpstr>
      <vt:lpstr>Policies for Reuse</vt:lpstr>
      <vt:lpstr>Plans for Archiving and Preservation</vt:lpstr>
      <vt:lpstr>Roles and Responsibilities</vt:lpstr>
      <vt:lpstr>Resources to help write a DMP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Primary Metadata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Metadata</vt:lpstr>
      <vt:lpstr>Why create metadata?</vt:lpstr>
      <vt:lpstr>Answer these questions</vt:lpstr>
      <vt:lpstr>Tips and best practices</vt:lpstr>
      <vt:lpstr>Tips and best practices</vt:lpstr>
      <vt:lpstr>Example</vt:lpstr>
      <vt:lpstr>Metadata is created for others…</vt:lpstr>
      <vt:lpstr>PowerPoint Presentation</vt:lpstr>
      <vt:lpstr>Disciplinary Metadata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Jeff</dc:title>
  <dc:creator>Emily James</dc:creator>
  <cp:lastModifiedBy>Emily James</cp:lastModifiedBy>
  <cp:revision>80</cp:revision>
  <dcterms:created xsi:type="dcterms:W3CDTF">2016-09-23T16:34:09Z</dcterms:created>
  <dcterms:modified xsi:type="dcterms:W3CDTF">2016-10-24T14:26:57Z</dcterms:modified>
</cp:coreProperties>
</file>