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60" r:id="rId2"/>
    <p:sldId id="280" r:id="rId3"/>
    <p:sldId id="281" r:id="rId4"/>
    <p:sldId id="341" r:id="rId5"/>
    <p:sldId id="277" r:id="rId6"/>
    <p:sldId id="285" r:id="rId7"/>
    <p:sldId id="288" r:id="rId8"/>
    <p:sldId id="293" r:id="rId9"/>
    <p:sldId id="343" r:id="rId10"/>
    <p:sldId id="292" r:id="rId11"/>
    <p:sldId id="294" r:id="rId12"/>
    <p:sldId id="295" r:id="rId13"/>
    <p:sldId id="296" r:id="rId14"/>
    <p:sldId id="297" r:id="rId15"/>
    <p:sldId id="349" r:id="rId16"/>
    <p:sldId id="342" r:id="rId17"/>
    <p:sldId id="298" r:id="rId18"/>
    <p:sldId id="299" r:id="rId19"/>
    <p:sldId id="300" r:id="rId20"/>
    <p:sldId id="301" r:id="rId21"/>
    <p:sldId id="302" r:id="rId22"/>
    <p:sldId id="307" r:id="rId23"/>
    <p:sldId id="350" r:id="rId24"/>
    <p:sldId id="303" r:id="rId25"/>
    <p:sldId id="304" r:id="rId26"/>
    <p:sldId id="305" r:id="rId27"/>
    <p:sldId id="306" r:id="rId28"/>
    <p:sldId id="329" r:id="rId29"/>
    <p:sldId id="308" r:id="rId30"/>
    <p:sldId id="309" r:id="rId31"/>
    <p:sldId id="336" r:id="rId32"/>
    <p:sldId id="310" r:id="rId33"/>
    <p:sldId id="311" r:id="rId34"/>
    <p:sldId id="312" r:id="rId35"/>
    <p:sldId id="339" r:id="rId36"/>
    <p:sldId id="314" r:id="rId37"/>
    <p:sldId id="313" r:id="rId38"/>
    <p:sldId id="346" r:id="rId39"/>
    <p:sldId id="347" r:id="rId40"/>
    <p:sldId id="348" r:id="rId41"/>
    <p:sldId id="271" r:id="rId42"/>
    <p:sldId id="344" r:id="rId43"/>
    <p:sldId id="315" r:id="rId44"/>
    <p:sldId id="340" r:id="rId45"/>
    <p:sldId id="316" r:id="rId46"/>
    <p:sldId id="317" r:id="rId47"/>
    <p:sldId id="321" r:id="rId48"/>
    <p:sldId id="318" r:id="rId49"/>
    <p:sldId id="320" r:id="rId50"/>
    <p:sldId id="319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30" r:id="rId59"/>
    <p:sldId id="331" r:id="rId60"/>
    <p:sldId id="332" r:id="rId61"/>
    <p:sldId id="333" r:id="rId62"/>
    <p:sldId id="334" r:id="rId63"/>
    <p:sldId id="335" r:id="rId64"/>
    <p:sldId id="338" r:id="rId65"/>
    <p:sldId id="286" r:id="rId66"/>
    <p:sldId id="287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F42"/>
    <a:srgbClr val="85B5A0"/>
    <a:srgbClr val="BADCC9"/>
    <a:srgbClr val="25807E"/>
    <a:srgbClr val="5B9F9E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7A549-CBBF-C246-A34A-36444BA00653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2435-0EAA-4F42-9D99-49CD1463D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4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C1B64-3EC0-A14E-8F92-0FE378341341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99489-3625-174E-8AA5-FD9F073C1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1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9489-3625-174E-8AA5-FD9F073C1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8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9489-3625-174E-8AA5-FD9F073C10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1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9489-3625-174E-8AA5-FD9F073C10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7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9489-3625-174E-8AA5-FD9F073C101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9489-3625-174E-8AA5-FD9F073C10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8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6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1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5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2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5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9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E547-B9F1-6B4C-AF61-AB5D488B9DDB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26E64-6411-FF47-80FD-14DFA593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4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c.ac.uk/resources/metadata-standards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mo.usu.bepress.com/federally_funded_research/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mo.usu.bepress.com/federally_funded_research/1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07/s10295-011-0983-y" TargetMode="External"/><Relationship Id="rId4" Type="http://schemas.openxmlformats.org/officeDocument/2006/relationships/hyperlink" Target="http://doi.org/10.1016/j.jbiotec.2015.06.405" TargetMode="External"/><Relationship Id="rId5" Type="http://schemas.openxmlformats.org/officeDocument/2006/relationships/hyperlink" Target="http://www.ncbi.nlm.nih.gov/geo/query/acc.cgi?acc=GSE4470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eis.usda.gov/web/crisprojectpages/0206831-characterizing-stress-responses-of-industrial-strains-of-bifidobacteria-and-their-use-for-extending-the-survival-of-bifidobacteria-in-foods.htm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igitalcommons.usu.edu/nfs_facpub/606/" TargetMode="External"/><Relationship Id="rId3" Type="http://schemas.openxmlformats.org/officeDocument/2006/relationships/image" Target="../media/image26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commons.usu.edu/datasets/" TargetMode="External"/><Relationship Id="rId4" Type="http://schemas.openxmlformats.org/officeDocument/2006/relationships/hyperlink" Target="https://www.ncbi.nlm.nih.gov/genbank/" TargetMode="External"/><Relationship Id="rId5" Type="http://schemas.openxmlformats.org/officeDocument/2006/relationships/hyperlink" Target="http://www.ncdc.noaa.gov/" TargetMode="External"/><Relationship Id="rId6" Type="http://schemas.openxmlformats.org/officeDocument/2006/relationships/hyperlink" Target="http://data.usgs.gov/datacatalo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r="1795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611310" y="670389"/>
            <a:ext cx="7921377" cy="551722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59022" y="1312791"/>
            <a:ext cx="82208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00" dirty="0">
                <a:solidFill>
                  <a:srgbClr val="1B2F42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en-US" sz="5100" spc="-113" dirty="0">
                <a:solidFill>
                  <a:srgbClr val="1B2F42"/>
                </a:solidFill>
                <a:latin typeface="Ubuntu" charset="0"/>
                <a:ea typeface="Ubuntu" charset="0"/>
                <a:cs typeface="Ubuntu" charset="0"/>
              </a:rPr>
              <a:t>Welcome to</a:t>
            </a: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r>
              <a:rPr lang="en-US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rial" charset="0"/>
                <a:cs typeface="Arial" charset="0"/>
              </a:rPr>
              <a:t>  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/>
            <a:r>
              <a:rPr lang="en-US" sz="2700" i="1" dirty="0">
                <a:solidFill>
                  <a:srgbClr val="1B2F42"/>
                </a:solidFill>
                <a:latin typeface="Ubuntu" charset="0"/>
                <a:ea typeface="Ubuntu" charset="0"/>
                <a:cs typeface="Ubuntu" charset="0"/>
              </a:rPr>
              <a:t>How can I manage and store data effectively?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29" y="5479342"/>
            <a:ext cx="1701458" cy="563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303" y="2149182"/>
            <a:ext cx="4062247" cy="19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What are digital data NOT?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Laboratory notebooks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 analyses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Drafts of scientific papers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Plans for future research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Peer review reports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Communications with colleagues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Physical objects (samples/specimens)</a:t>
            </a:r>
          </a:p>
        </p:txBody>
      </p:sp>
    </p:spTree>
    <p:extLst>
      <p:ext uri="{BB962C8B-B14F-4D97-AF65-F5344CB8AC3E}">
        <p14:creationId xmlns:p14="http://schemas.microsoft.com/office/powerpoint/2010/main" val="101567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What are digital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569" y="2809142"/>
            <a:ext cx="5389685" cy="2630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Digitally recorded material necessary to validate research findings and publications</a:t>
            </a:r>
          </a:p>
        </p:txBody>
      </p:sp>
    </p:spTree>
    <p:extLst>
      <p:ext uri="{BB962C8B-B14F-4D97-AF65-F5344CB8AC3E}">
        <p14:creationId xmlns:p14="http://schemas.microsoft.com/office/powerpoint/2010/main" val="377070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616449"/>
            <a:ext cx="8075488" cy="56713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ea typeface="Arial" charset="0"/>
                <a:cs typeface="Arial" charset="0"/>
              </a:rPr>
              <a:t>Thinking About Your Data</a:t>
            </a:r>
            <a:endParaRPr lang="en-US" sz="4050" b="1" i="1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5014" y="3618745"/>
            <a:ext cx="2129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Planning ahead</a:t>
            </a:r>
          </a:p>
        </p:txBody>
      </p:sp>
    </p:spTree>
    <p:extLst>
      <p:ext uri="{BB962C8B-B14F-4D97-AF65-F5344CB8AC3E}">
        <p14:creationId xmlns:p14="http://schemas.microsoft.com/office/powerpoint/2010/main" val="126099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Data collection: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40" y="2606919"/>
            <a:ext cx="2857500" cy="290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will you collect and process your data?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982916" y="2501412"/>
            <a:ext cx="0" cy="30069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229099" y="2606919"/>
            <a:ext cx="4657726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equipment will be used?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there required processing?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there quality assurance and control guidelines?</a:t>
            </a:r>
          </a:p>
        </p:txBody>
      </p:sp>
    </p:spTree>
    <p:extLst>
      <p:ext uri="{BB962C8B-B14F-4D97-AF65-F5344CB8AC3E}">
        <p14:creationId xmlns:p14="http://schemas.microsoft.com/office/powerpoint/2010/main" val="188737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Data formats: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40" y="2606919"/>
            <a:ext cx="2857500" cy="290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format(s) will your data have?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982916" y="2501412"/>
            <a:ext cx="0" cy="30069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229099" y="2606919"/>
            <a:ext cx="4657726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the format or file type?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large are the files?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many files?</a:t>
            </a:r>
          </a:p>
        </p:txBody>
      </p:sp>
    </p:spTree>
    <p:extLst>
      <p:ext uri="{BB962C8B-B14F-4D97-AF65-F5344CB8AC3E}">
        <p14:creationId xmlns:p14="http://schemas.microsoft.com/office/powerpoint/2010/main" val="124734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Data file names: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40" y="2606919"/>
            <a:ext cx="2857500" cy="290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should you name your files so that they will be recognizable?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982916" y="2501412"/>
            <a:ext cx="0" cy="30069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229099" y="2267880"/>
            <a:ext cx="4657726" cy="32405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 of data: % cover, melting point,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/long, growth rate,…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Raw data, summarized data?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Date: YYYYMMDD format will sort chronologically</a:t>
            </a:r>
          </a:p>
        </p:txBody>
      </p:sp>
    </p:spTree>
    <p:extLst>
      <p:ext uri="{BB962C8B-B14F-4D97-AF65-F5344CB8AC3E}">
        <p14:creationId xmlns:p14="http://schemas.microsoft.com/office/powerpoint/2010/main" val="75564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23081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30" y="1452149"/>
            <a:ext cx="3525869" cy="8213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5807E"/>
                </a:solidFill>
              </a:rPr>
              <a:t>Data storage:</a:t>
            </a:r>
          </a:p>
        </p:txBody>
      </p:sp>
      <p:pic>
        <p:nvPicPr>
          <p:cNvPr id="8" name="Picture 8" descr="mage result for lab not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1" y="2146674"/>
            <a:ext cx="4571110" cy="277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ge result for 5.25 floppy dis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3288" r="2329" b="5138"/>
          <a:stretch/>
        </p:blipFill>
        <p:spPr bwMode="auto">
          <a:xfrm>
            <a:off x="1026173" y="4298538"/>
            <a:ext cx="3275085" cy="15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ge result for computer punch c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4793" r="2155" b="4452"/>
          <a:stretch/>
        </p:blipFill>
        <p:spPr bwMode="auto">
          <a:xfrm>
            <a:off x="6298178" y="2047435"/>
            <a:ext cx="2691246" cy="11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age result for bernoulli dr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77" y="5071152"/>
            <a:ext cx="1077356" cy="9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age result for tape stor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77" y="3041414"/>
            <a:ext cx="1648104" cy="158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ge result for flash driv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3448" r="10499" b="11269"/>
          <a:stretch/>
        </p:blipFill>
        <p:spPr bwMode="auto">
          <a:xfrm>
            <a:off x="7114938" y="4622095"/>
            <a:ext cx="1456238" cy="12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mage result for DV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33" y="4642701"/>
            <a:ext cx="1246490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3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Data storage: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40" y="2606919"/>
            <a:ext cx="2857500" cy="290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will you store your data while you are doing your research?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982916" y="2501412"/>
            <a:ext cx="0" cy="30069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229099" y="2606919"/>
            <a:ext cx="4657726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Where will it be located?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the backup plans?</a:t>
            </a:r>
          </a:p>
        </p:txBody>
      </p:sp>
    </p:spTree>
    <p:extLst>
      <p:ext uri="{BB962C8B-B14F-4D97-AF65-F5344CB8AC3E}">
        <p14:creationId xmlns:p14="http://schemas.microsoft.com/office/powerpoint/2010/main" val="506794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688370"/>
            <a:ext cx="8075488" cy="56199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ea typeface="Arial" charset="0"/>
                <a:cs typeface="Arial" charset="0"/>
              </a:rPr>
              <a:t>Metadata</a:t>
            </a:r>
            <a:endParaRPr lang="en-US" sz="4050" b="1" i="1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4688" y="3618745"/>
            <a:ext cx="286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Data about your data</a:t>
            </a:r>
          </a:p>
        </p:txBody>
      </p:sp>
    </p:spTree>
    <p:extLst>
      <p:ext uri="{BB962C8B-B14F-4D97-AF65-F5344CB8AC3E}">
        <p14:creationId xmlns:p14="http://schemas.microsoft.com/office/powerpoint/2010/main" val="1376800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/>
          <p:cNvSpPr/>
          <p:nvPr/>
        </p:nvSpPr>
        <p:spPr>
          <a:xfrm>
            <a:off x="-190500" y="0"/>
            <a:ext cx="9529709" cy="6861390"/>
          </a:xfrm>
          <a:prstGeom prst="rect">
            <a:avLst/>
          </a:prstGeom>
          <a:blipFill>
            <a:blip r:embed="rId2" cstate="print"/>
            <a:srcRect/>
            <a:stretch>
              <a:fillRect r="-20104"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93977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58" y="1482788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Coming up: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05" y="2562407"/>
            <a:ext cx="3980986" cy="30149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Graduate Student Social</a:t>
            </a:r>
          </a:p>
          <a:p>
            <a:pPr marL="0" indent="0" algn="ctr">
              <a:buNone/>
            </a:pPr>
            <a:r>
              <a:rPr lang="en-US" sz="8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Tuesday, November 15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6:00 to 8:00 p.m.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Hosted by Agriculture &amp; Applied Sciences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Logan Country Club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RSVP at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rgs.usu.edu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</a:t>
            </a: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graduateschool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</a:t>
            </a:r>
            <a:b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</a:b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graduate-student-social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2157136"/>
            <a:ext cx="0" cy="3367454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117123" y="2343150"/>
            <a:ext cx="3389435" cy="323419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month’s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GrTS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5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should I engage an audience when presenting research?</a:t>
            </a:r>
          </a:p>
          <a:p>
            <a:pPr marL="0" indent="0" algn="ctr">
              <a:buNone/>
            </a:pPr>
            <a:r>
              <a:rPr lang="en-US" sz="8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Wednesday, November 16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12:00 to 1:30 p.m.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Library 101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RSVP at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rgs.usu.edu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</a:t>
            </a: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grts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/rsvp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x-none" dirty="0">
                <a:solidFill>
                  <a:srgbClr val="25807E"/>
                </a:solidFill>
              </a:rPr>
              <a:t>Metadata: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606919"/>
            <a:ext cx="3802673" cy="2901463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x-none" sz="2400" b="1" dirty="0">
                <a:solidFill>
                  <a:srgbClr val="85B5A0"/>
                </a:solidFill>
              </a:rPr>
              <a:t>Unstructured data:</a:t>
            </a:r>
          </a:p>
          <a:p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was a study put out by Dr. Gary Bradshaw from the University of Nebraska Medical Center in 1982 called “Growth of Rodent Kidney Cells in Serum-free Media and the Effect of Viral Transformation On Growth Factor Requirements for Multiplication.” It concerns the cytology of kidney cells.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1" y="2567033"/>
            <a:ext cx="3802673" cy="29014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25" b="1" dirty="0">
                <a:solidFill>
                  <a:srgbClr val="85B5A0"/>
                </a:solidFill>
              </a:rPr>
              <a:t>Structured data: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434832"/>
              </p:ext>
            </p:extLst>
          </p:nvPr>
        </p:nvGraphicFramePr>
        <p:xfrm>
          <a:off x="4879730" y="2941028"/>
          <a:ext cx="3635620" cy="2527468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025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98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55413">
                <a:tc>
                  <a:txBody>
                    <a:bodyPr/>
                    <a:lstStyle/>
                    <a:p>
                      <a:r>
                        <a:rPr lang="en-US" sz="1000" dirty="0"/>
                        <a:t>Title</a:t>
                      </a:r>
                    </a:p>
                  </a:txBody>
                  <a:tcPr marL="68580" marR="68580" marT="34290" marB="34290">
                    <a:solidFill>
                      <a:srgbClr val="BADC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dirty="0">
                          <a:solidFill>
                            <a:srgbClr val="595959"/>
                          </a:solidFill>
                        </a:rPr>
                        <a:t>Growth of Rodent Kidney Cells in Serum-free Media and the Effect of Viral Transformation On Growth Factor Requirements for Multiplication</a:t>
                      </a:r>
                      <a:endParaRPr lang="x-none" sz="100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854">
                <a:tc>
                  <a:txBody>
                    <a:bodyPr/>
                    <a:lstStyle/>
                    <a:p>
                      <a:r>
                        <a:rPr lang="en-US" sz="1000" dirty="0"/>
                        <a:t>Author</a:t>
                      </a:r>
                    </a:p>
                  </a:txBody>
                  <a:tcPr marL="68580" marR="68580" marT="34290" marB="34290">
                    <a:solidFill>
                      <a:srgbClr val="BADC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Gary Bradshaw 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854">
                <a:tc>
                  <a:txBody>
                    <a:bodyPr/>
                    <a:lstStyle/>
                    <a:p>
                      <a:r>
                        <a:rPr lang="en-US" sz="1000" dirty="0"/>
                        <a:t>Date</a:t>
                      </a:r>
                    </a:p>
                  </a:txBody>
                  <a:tcPr marL="68580" marR="68580" marT="34290" marB="34290">
                    <a:solidFill>
                      <a:srgbClr val="BADC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1982 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493">
                <a:tc>
                  <a:txBody>
                    <a:bodyPr/>
                    <a:lstStyle/>
                    <a:p>
                      <a:r>
                        <a:rPr lang="en-US" sz="1000" dirty="0"/>
                        <a:t>Publisher</a:t>
                      </a:r>
                    </a:p>
                  </a:txBody>
                  <a:tcPr marL="68580" marR="68580" marT="34290" marB="34290">
                    <a:solidFill>
                      <a:srgbClr val="BADC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University of Nebraska Medical Center 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854">
                <a:tc>
                  <a:txBody>
                    <a:bodyPr/>
                    <a:lstStyle/>
                    <a:p>
                      <a:r>
                        <a:rPr lang="en-US" sz="1000" dirty="0"/>
                        <a:t>Subject</a:t>
                      </a:r>
                    </a:p>
                  </a:txBody>
                  <a:tcPr marL="68580" marR="68580" marT="34290" marB="34290">
                    <a:solidFill>
                      <a:srgbClr val="BADC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Kidney-Cytology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472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x-none" dirty="0">
                <a:solidFill>
                  <a:srgbClr val="25807E"/>
                </a:solidFill>
              </a:rPr>
              <a:t>Why create metadata?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8" y="2607469"/>
            <a:ext cx="4401675" cy="2900363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Discoverability (by Google, etc.)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x-none" sz="2400" dirty="0">
                <a:solidFill>
                  <a:srgbClr val="595959"/>
                </a:solidFill>
              </a:rPr>
              <a:t>Interoperability </a:t>
            </a:r>
          </a:p>
          <a:p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Organization</a:t>
            </a:r>
          </a:p>
          <a:p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Consistency</a:t>
            </a:r>
          </a:p>
          <a:p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</a:p>
          <a:p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Replicate research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58" y="1985962"/>
            <a:ext cx="4046183" cy="3816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1790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7915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Metadata is created for others</a:t>
            </a:r>
            <a:r>
              <a:rPr lang="is-IS" dirty="0">
                <a:solidFill>
                  <a:srgbClr val="25807E"/>
                </a:solidFill>
              </a:rPr>
              <a:t>…</a:t>
            </a:r>
            <a:endParaRPr lang="en-US" dirty="0">
              <a:solidFill>
                <a:srgbClr val="25807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439" y="2606919"/>
            <a:ext cx="5668841" cy="29014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Computers (Google)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colleagues to find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researchers to use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university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library, to help accessibility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your future self</a:t>
            </a:r>
          </a:p>
        </p:txBody>
      </p:sp>
      <p:pic>
        <p:nvPicPr>
          <p:cNvPr id="5" name="Picture 4" descr="Image result for metadata love not to the fu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1" y="2475034"/>
            <a:ext cx="2545721" cy="3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66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596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Answer these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30157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were the data created?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processes were used to create the data?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were the data last updated?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created the data?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fields are present and what do the values of those fields mean?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do I contact about getting more information about the data?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I obtain a hard copy of the data?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there any limitations to the data?</a:t>
            </a:r>
          </a:p>
        </p:txBody>
      </p:sp>
    </p:spTree>
    <p:extLst>
      <p:ext uri="{BB962C8B-B14F-4D97-AF65-F5344CB8AC3E}">
        <p14:creationId xmlns:p14="http://schemas.microsoft.com/office/powerpoint/2010/main" val="160168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Tips and best practices: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Organize your information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your metadata using a tool (if available)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Review your records for accuracy/completeness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someone else review your records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Revise then review again</a:t>
            </a:r>
          </a:p>
        </p:txBody>
      </p:sp>
    </p:spTree>
    <p:extLst>
      <p:ext uri="{BB962C8B-B14F-4D97-AF65-F5344CB8AC3E}">
        <p14:creationId xmlns:p14="http://schemas.microsoft.com/office/powerpoint/2010/main" val="1524548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Tips and best practices: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use jargon or acronyms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 special characters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Titles are important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Who, what, where, when, and scale</a:t>
            </a:r>
          </a:p>
        </p:txBody>
      </p:sp>
    </p:spTree>
    <p:extLst>
      <p:ext uri="{BB962C8B-B14F-4D97-AF65-F5344CB8AC3E}">
        <p14:creationId xmlns:p14="http://schemas.microsoft.com/office/powerpoint/2010/main" val="501287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Example: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850" y="3609243"/>
            <a:ext cx="925460" cy="4612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Rivers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982916" y="2501412"/>
            <a:ext cx="0" cy="105507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982917" y="4110405"/>
            <a:ext cx="0" cy="105507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01562" y="3609243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5B5A0"/>
                </a:solidFill>
              </a:rPr>
              <a:t>VS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68792" y="3097251"/>
            <a:ext cx="2960808" cy="14852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Greater Yellowstone Rivers: 1:1 26,700 U.S. Forest Service Visitor Maps (1961-1983)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93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Disciplinary Metadata: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443" y="2501774"/>
            <a:ext cx="7996603" cy="2901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Curation Centre’s list of subject specific metadata schemas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7443" y="2956894"/>
            <a:ext cx="465815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350" dirty="0">
                <a:latin typeface="Avenir Light" charset="0"/>
                <a:ea typeface="Avenir Light" charset="0"/>
                <a:cs typeface="Avenir Light" charset="0"/>
                <a:hlinkClick r:id="rId3"/>
              </a:rPr>
              <a:t>http://www.dcc.ac.uk/resources/metadata-standards</a:t>
            </a:r>
            <a:endParaRPr lang="en-US" sz="1350" dirty="0"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3" y="3260270"/>
            <a:ext cx="5494562" cy="27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52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595901"/>
            <a:ext cx="8075488" cy="56918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ea typeface="Arial" charset="0"/>
                <a:cs typeface="Arial" charset="0"/>
              </a:rPr>
              <a:t>Data Access &amp; Sharing</a:t>
            </a:r>
            <a:endParaRPr lang="en-US" sz="4050" b="1" i="1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6126" y="3618745"/>
            <a:ext cx="4326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Who gets to read your love note?</a:t>
            </a:r>
          </a:p>
        </p:txBody>
      </p:sp>
    </p:spTree>
    <p:extLst>
      <p:ext uri="{BB962C8B-B14F-4D97-AF65-F5344CB8AC3E}">
        <p14:creationId xmlns:p14="http://schemas.microsoft.com/office/powerpoint/2010/main" val="11556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589334"/>
            <a:ext cx="7420707" cy="2841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Access to Data: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What’s it all about, and how does it affect me?</a:t>
            </a:r>
          </a:p>
        </p:txBody>
      </p:sp>
    </p:spTree>
    <p:extLst>
      <p:ext uri="{BB962C8B-B14F-4D97-AF65-F5344CB8AC3E}">
        <p14:creationId xmlns:p14="http://schemas.microsoft.com/office/powerpoint/2010/main" val="151243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Why share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benefit of the public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benefit of the research sponsor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benefit of the research community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x-non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benefit of the researcher</a:t>
            </a:r>
            <a:endParaRPr lang="x-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64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5807E"/>
                </a:solidFill>
              </a:rPr>
              <a:t>Considerations: Data and metadata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Does the discipline use a specific repository with a specific metadata standard?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will you describe the data to make it reusable?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Considerations: Accessibility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data be used right away or will there be an embargo period?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data require special software to use?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will people get to access your data?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there any data restricted?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60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Considerations: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permission be required for data use?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is likely to want to use the data?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the intended future use of the data?</a:t>
            </a:r>
          </a:p>
        </p:txBody>
      </p:sp>
    </p:spTree>
    <p:extLst>
      <p:ext uri="{BB962C8B-B14F-4D97-AF65-F5344CB8AC3E}">
        <p14:creationId xmlns:p14="http://schemas.microsoft.com/office/powerpoint/2010/main" val="891330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274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5807E"/>
                </a:solidFill>
              </a:rPr>
              <a:t>Considerations: Archiving and preservation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the long-term plans for the data?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repository will be used for storage and does it have a backup plan?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Which data will you deposit or preserve?</a:t>
            </a:r>
          </a:p>
          <a:p>
            <a:pPr marL="385763" indent="-385763">
              <a:buFont typeface="+mj-lt"/>
              <a:buAutoNum type="arabicPeriod"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metadata documents will you include?</a:t>
            </a:r>
          </a:p>
        </p:txBody>
      </p:sp>
    </p:spTree>
    <p:extLst>
      <p:ext uri="{BB962C8B-B14F-4D97-AF65-F5344CB8AC3E}">
        <p14:creationId xmlns:p14="http://schemas.microsoft.com/office/powerpoint/2010/main" val="38910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In 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Managing digital data is an important part of the research process.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planning how to store data, consider questions such as how you will collect the data, what format it will take, and how you will back it up.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metadata to make your data more accessible.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Sharing data effectively benefits not only you, but your sponsor, the research community, and the public.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76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58" y="1482788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Coming up: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58" y="2553614"/>
            <a:ext cx="3389435" cy="30149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Graduate Student Social</a:t>
            </a:r>
          </a:p>
          <a:p>
            <a:pPr marL="0" indent="0" algn="ctr">
              <a:buNone/>
            </a:pPr>
            <a:r>
              <a:rPr lang="en-US" sz="8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Tuesday, November 15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6:00 to 8:00 p.m.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Logan Country Club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RSVP at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rgs.usu.edu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</a:t>
            </a: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graduateschool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</a:t>
            </a:r>
            <a:b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</a:b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graduate-student-social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2157136"/>
            <a:ext cx="0" cy="3367454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117123" y="2343150"/>
            <a:ext cx="3389435" cy="323419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month’s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GrTS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5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should I engage an audience when presenting research?</a:t>
            </a:r>
          </a:p>
          <a:p>
            <a:pPr marL="0" indent="0" algn="ctr">
              <a:buNone/>
            </a:pPr>
            <a:r>
              <a:rPr lang="en-US" sz="8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Wednesday, November 16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12:00 to 1:30 p.m.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Library 101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RSVP at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rgs.usu.edu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</a:t>
            </a: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grts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/rsvp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45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534256"/>
            <a:ext cx="8075488" cy="57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ea typeface="Arial" charset="0"/>
                <a:cs typeface="Arial" charset="0"/>
              </a:rPr>
              <a:t>Workshop</a:t>
            </a:r>
            <a:endParaRPr lang="en-US" sz="4050" b="1" i="1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3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-8792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58" y="1482788"/>
            <a:ext cx="7886700" cy="994172"/>
          </a:xfrm>
        </p:spPr>
        <p:txBody>
          <a:bodyPr/>
          <a:lstStyle/>
          <a:p>
            <a:r>
              <a:rPr lang="x-none" dirty="0">
                <a:solidFill>
                  <a:srgbClr val="25807E"/>
                </a:solidFill>
              </a:rPr>
              <a:t>Metadata Standards:</a:t>
            </a:r>
            <a:endParaRPr lang="en-US" dirty="0">
              <a:solidFill>
                <a:srgbClr val="25807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" y="3000375"/>
            <a:ext cx="1283620" cy="193899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Title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Date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Creator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Contributor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Description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Subject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Type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Format</a:t>
            </a:r>
            <a:endParaRPr lang="en-US" sz="1500" dirty="0">
              <a:latin typeface="Calibri"/>
              <a:sym typeface="Wingdings 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5198" y="3050382"/>
            <a:ext cx="1501220" cy="191590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Publisher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Identifier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Source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Language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Relation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Coverage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Rights</a:t>
            </a:r>
            <a:endParaRPr lang="x-none" sz="1500" dirty="0">
              <a:latin typeface="Calibri"/>
              <a:sym typeface="Wingdings 2"/>
            </a:endParaRPr>
          </a:p>
          <a:p>
            <a:endParaRPr lang="en-US" sz="1350">
              <a:latin typeface="Century Gothic"/>
              <a:sym typeface="Wingdings 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63" y="2564607"/>
            <a:ext cx="2740830" cy="57708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x-none" u="sng" dirty="0">
                <a:solidFill>
                  <a:srgbClr val="3E3D2D"/>
                </a:solidFill>
                <a:latin typeface="Calibri"/>
              </a:rPr>
              <a:t>Dublin Core Elements</a:t>
            </a:r>
            <a:r>
              <a:rPr lang="x-none" sz="1350" dirty="0">
                <a:solidFill>
                  <a:srgbClr val="3E3D2D"/>
                </a:solidFill>
                <a:latin typeface="Century Gothic"/>
              </a:rPr>
              <a:t>:</a:t>
            </a:r>
          </a:p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5353037" y="2564606"/>
            <a:ext cx="2412438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x-none" u="sng" dirty="0"/>
              <a:t>Darwin Core Elements: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4938516" y="3000375"/>
            <a:ext cx="1994202" cy="193899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x-none" sz="1500" dirty="0">
                <a:latin typeface="Calibri"/>
                <a:sym typeface="Wingdings 2"/>
              </a:rPr>
              <a:t>Occurrence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latin typeface="Calibri"/>
                <a:sym typeface="Wingdings 2"/>
              </a:rPr>
              <a:t>Organism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>
                <a:latin typeface="Calibri"/>
                <a:sym typeface="Wingdings 2"/>
              </a:rPr>
              <a:t>Material Sample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 err="1">
                <a:solidFill>
                  <a:srgbClr val="3E3D2D"/>
                </a:solidFill>
                <a:latin typeface="Calibri"/>
                <a:sym typeface="Wingdings 2"/>
              </a:rPr>
              <a:t>LivingSpecimen</a:t>
            </a:r>
            <a:endParaRPr lang="en-US" sz="1500" dirty="0" err="1">
              <a:latin typeface="Calibri"/>
              <a:sym typeface="Wingdings 2"/>
            </a:endParaRPr>
          </a:p>
          <a:p>
            <a:r>
              <a:rPr lang="x-none" sz="1500" dirty="0" err="1">
                <a:solidFill>
                  <a:srgbClr val="3E3D2D"/>
                </a:solidFill>
                <a:latin typeface="Calibri"/>
                <a:sym typeface="Wingdings 2"/>
              </a:rPr>
              <a:t>PreservedSpecimen</a:t>
            </a:r>
            <a:endParaRPr lang="en-US" sz="1500" dirty="0" err="1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Event</a:t>
            </a:r>
            <a:endParaRPr lang="en-US" sz="1500" dirty="0">
              <a:latin typeface="Calibri"/>
              <a:sym typeface="Wingdings 2"/>
            </a:endParaRPr>
          </a:p>
          <a:p>
            <a:r>
              <a:rPr lang="x-none" sz="1500" dirty="0" err="1">
                <a:solidFill>
                  <a:srgbClr val="3E3D2D"/>
                </a:solidFill>
                <a:latin typeface="Calibri"/>
                <a:sym typeface="Wingdings 2"/>
              </a:rPr>
              <a:t>HumanObservation</a:t>
            </a:r>
            <a:endParaRPr lang="en-US" sz="1500" dirty="0" err="1">
              <a:latin typeface="Calibri"/>
              <a:sym typeface="Wingdings 2"/>
            </a:endParaRPr>
          </a:p>
          <a:p>
            <a:r>
              <a:rPr lang="x-none" sz="1500" dirty="0" err="1">
                <a:solidFill>
                  <a:srgbClr val="3E3D2D"/>
                </a:solidFill>
                <a:latin typeface="Calibri"/>
                <a:sym typeface="Wingdings 2"/>
              </a:rPr>
              <a:t>MachineObservation</a:t>
            </a:r>
            <a:endParaRPr lang="en-US" sz="1500" dirty="0" err="1">
              <a:latin typeface="Calibri"/>
              <a:sym typeface="Wingdings 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8183" y="3050382"/>
            <a:ext cx="2101706" cy="191590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Location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Identification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>
                <a:solidFill>
                  <a:srgbClr val="3E3D2D"/>
                </a:solidFill>
                <a:latin typeface="Calibri"/>
                <a:sym typeface="Wingdings 2"/>
              </a:rPr>
              <a:t>Taxon</a:t>
            </a:r>
            <a:endParaRPr lang="x-none" sz="1500" dirty="0">
              <a:latin typeface="Calibri"/>
              <a:sym typeface="Wingdings 2"/>
            </a:endParaRPr>
          </a:p>
          <a:p>
            <a:r>
              <a:rPr lang="x-none" sz="1500" dirty="0" err="1">
                <a:solidFill>
                  <a:srgbClr val="3E3D2D"/>
                </a:solidFill>
                <a:latin typeface="Calibri"/>
                <a:sym typeface="Wingdings 2"/>
              </a:rPr>
              <a:t>MeasurementOrFact</a:t>
            </a:r>
            <a:endParaRPr lang="x-none" sz="1500" dirty="0" err="1">
              <a:latin typeface="Calibri"/>
              <a:sym typeface="Wingdings 2"/>
            </a:endParaRPr>
          </a:p>
          <a:p>
            <a:r>
              <a:rPr lang="x-none" sz="1500" dirty="0" err="1">
                <a:solidFill>
                  <a:srgbClr val="3E3D2D"/>
                </a:solidFill>
                <a:latin typeface="Calibri"/>
                <a:sym typeface="Wingdings 2"/>
              </a:rPr>
              <a:t>ResourceRelationship</a:t>
            </a:r>
            <a:endParaRPr lang="x-none" sz="1500" dirty="0" err="1">
              <a:latin typeface="Calibri"/>
              <a:sym typeface="Wingdings 2"/>
            </a:endParaRPr>
          </a:p>
          <a:p>
            <a:endParaRPr lang="x-none" sz="1500" dirty="0">
              <a:latin typeface="Calibri"/>
              <a:sym typeface="Wingdings 2"/>
            </a:endParaRPr>
          </a:p>
          <a:p>
            <a:endParaRPr lang="x-none" sz="1500" dirty="0">
              <a:latin typeface="Calibri"/>
              <a:sym typeface="Wingdings 2"/>
            </a:endParaRPr>
          </a:p>
          <a:p>
            <a:endParaRPr lang="en-US" sz="1350">
              <a:latin typeface="Century Gothic"/>
              <a:sym typeface="Wingdings 2"/>
            </a:endParaRPr>
          </a:p>
        </p:txBody>
      </p:sp>
    </p:spTree>
    <p:extLst>
      <p:ext uri="{BB962C8B-B14F-4D97-AF65-F5344CB8AC3E}">
        <p14:creationId xmlns:p14="http://schemas.microsoft.com/office/powerpoint/2010/main" val="3113981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58" y="1482788"/>
            <a:ext cx="7886700" cy="994172"/>
          </a:xfrm>
        </p:spPr>
        <p:txBody>
          <a:bodyPr/>
          <a:lstStyle/>
          <a:p>
            <a:r>
              <a:rPr lang="x-none" dirty="0">
                <a:solidFill>
                  <a:srgbClr val="25807E"/>
                </a:solidFill>
              </a:rPr>
              <a:t>Metadata Standards:</a:t>
            </a:r>
            <a:endParaRPr lang="en-US" dirty="0">
              <a:solidFill>
                <a:srgbClr val="25807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" y="2628900"/>
            <a:ext cx="7343774" cy="23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8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589334"/>
            <a:ext cx="7420707" cy="284101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Thinking About Your Data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Metadata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Access and Sharing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2105187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20" y="1943101"/>
            <a:ext cx="7886700" cy="994172"/>
          </a:xfrm>
        </p:spPr>
        <p:txBody>
          <a:bodyPr/>
          <a:lstStyle/>
          <a:p>
            <a:r>
              <a:rPr lang="x-none" dirty="0">
                <a:solidFill>
                  <a:srgbClr val="25807E"/>
                </a:solidFill>
              </a:rPr>
              <a:t>Hendricks</a:t>
            </a:r>
            <a:endParaRPr lang="en-US" dirty="0">
              <a:solidFill>
                <a:srgbClr val="2580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02" y="2440187"/>
            <a:ext cx="2847196" cy="37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7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669" y="2337564"/>
            <a:ext cx="7886700" cy="3014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 for coming!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510" y="3532104"/>
            <a:ext cx="7979019" cy="20313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400" dirty="0">
                <a:solidFill>
                  <a:srgbClr val="25807E"/>
                </a:solidFill>
              </a:rPr>
              <a:t>Plan ahead! Contact:</a:t>
            </a:r>
          </a:p>
          <a:p>
            <a:endParaRPr lang="en-US" dirty="0">
              <a:solidFill>
                <a:srgbClr val="25807E"/>
              </a:solidFill>
            </a:endParaRPr>
          </a:p>
          <a:p>
            <a:r>
              <a:rPr lang="en-US" sz="1350" dirty="0"/>
              <a:t>	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Betty.Rozum@usu.edu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100" dirty="0"/>
              <a:t>	</a:t>
            </a: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Andrea.Payant@usu.edu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350" dirty="0"/>
          </a:p>
          <a:p>
            <a:endParaRPr lang="en-US" sz="135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06669" y="3231173"/>
            <a:ext cx="7886700" cy="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87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383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Resources to help write a DMP: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606919"/>
            <a:ext cx="3802673" cy="290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85B5A0"/>
                </a:solidFill>
              </a:rPr>
              <a:t>DMP Tool: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 for major funders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management resources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Sample DMPs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1" y="2606919"/>
            <a:ext cx="3802673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85B5A0"/>
                </a:solidFill>
              </a:rPr>
              <a:t>USU Library: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management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LibGuide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librarians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220308" y="2606918"/>
            <a:ext cx="0" cy="26640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5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Plan ahead: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85B5A0"/>
                </a:solidFill>
              </a:rPr>
              <a:t>DMP: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Betty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Rozum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Betty.Rozum@usu.edu</a:t>
            </a: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5B5A0"/>
                </a:solidFill>
              </a:rPr>
              <a:t>Data management and metadata: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Andrea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Payant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Andrea.Payant@usu.edu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3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1313808"/>
            <a:ext cx="8075488" cy="423038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56020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ea typeface="Arial" charset="0"/>
                <a:cs typeface="Arial" charset="0"/>
              </a:rPr>
              <a:t>Metadata Details</a:t>
            </a:r>
            <a:endParaRPr lang="en-US" sz="4050" b="1" i="1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96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2046" y="857250"/>
            <a:ext cx="5081954" cy="300082"/>
          </a:xfrm>
          <a:prstGeom prst="rect">
            <a:avLst/>
          </a:prstGeom>
          <a:solidFill>
            <a:srgbClr val="5B9F9E">
              <a:alpha val="95000"/>
            </a:srgb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20969" y="1384789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756138" y="1495195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Proposal creation and submission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433396" y="173648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720969" y="2476039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56138" y="2724944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Award setup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69" y="3563396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756138" y="3812302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period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969" y="4650754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751738" y="4903136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closeout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433396" y="2801353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>
            <a:off x="3433396" y="388871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3437793" y="4941904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Down Arrow 24"/>
          <p:cNvSpPr/>
          <p:nvPr/>
        </p:nvSpPr>
        <p:spPr>
          <a:xfrm>
            <a:off x="1877156" y="2282609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wn Arrow 25"/>
          <p:cNvSpPr/>
          <p:nvPr/>
        </p:nvSpPr>
        <p:spPr>
          <a:xfrm>
            <a:off x="1872757" y="3374278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Down Arrow 26"/>
          <p:cNvSpPr/>
          <p:nvPr/>
        </p:nvSpPr>
        <p:spPr>
          <a:xfrm>
            <a:off x="1872757" y="4466284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4510454" y="1668319"/>
            <a:ext cx="455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Kuali</a:t>
            </a:r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Primary Master Record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0454" y="2474030"/>
            <a:ext cx="455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Data Management Plan</a:t>
            </a:r>
          </a:p>
          <a:p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Library creates records in Digital Commons Duplicate attached to </a:t>
            </a:r>
            <a:r>
              <a:rPr lang="en-US" dirty="0" err="1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Kuali</a:t>
            </a:r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 record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10454" y="3673802"/>
            <a:ext cx="455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Updated information to Library</a:t>
            </a:r>
          </a:p>
          <a:p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Library verifies data, creates records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10454" y="4726995"/>
            <a:ext cx="455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Sponsored Programs continues to notify PI </a:t>
            </a:r>
          </a:p>
          <a:p>
            <a:r>
              <a:rPr lang="en-US" dirty="0">
                <a:solidFill>
                  <a:schemeClr val="bg1"/>
                </a:solidFill>
                <a:latin typeface="Frutiger LT Std 57 Condensed" charset="0"/>
                <a:ea typeface="Frutiger LT Std 57 Condensed" charset="0"/>
                <a:cs typeface="Frutiger LT Std 57 Condensed" charset="0"/>
              </a:rPr>
              <a:t>for 2 years or until all data deposited</a:t>
            </a:r>
          </a:p>
        </p:txBody>
      </p:sp>
    </p:spTree>
    <p:extLst>
      <p:ext uri="{BB962C8B-B14F-4D97-AF65-F5344CB8AC3E}">
        <p14:creationId xmlns:p14="http://schemas.microsoft.com/office/powerpoint/2010/main" val="961021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2046" y="857250"/>
            <a:ext cx="5081954" cy="300082"/>
          </a:xfrm>
          <a:prstGeom prst="rect">
            <a:avLst/>
          </a:prstGeom>
          <a:solidFill>
            <a:srgbClr val="5B9F9E">
              <a:alpha val="95000"/>
            </a:srgb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20969" y="1384789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756138" y="1495195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Proposal creation and submission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433396" y="173648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720969" y="2476039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56138" y="2724944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Award setup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69" y="3563396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756138" y="3812302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period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969" y="4650754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751738" y="4903136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closeout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433396" y="2801353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>
            <a:off x="3433396" y="388871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3437793" y="4941904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Down Arrow 24"/>
          <p:cNvSpPr/>
          <p:nvPr/>
        </p:nvSpPr>
        <p:spPr>
          <a:xfrm>
            <a:off x="1877156" y="2282609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wn Arrow 25"/>
          <p:cNvSpPr/>
          <p:nvPr/>
        </p:nvSpPr>
        <p:spPr>
          <a:xfrm>
            <a:off x="1872757" y="3374278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Down Arrow 26"/>
          <p:cNvSpPr/>
          <p:nvPr/>
        </p:nvSpPr>
        <p:spPr>
          <a:xfrm>
            <a:off x="1872757" y="4466284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4302736" y="1429239"/>
            <a:ext cx="460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Kuali</a:t>
            </a: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captures basic elements of future </a:t>
            </a:r>
            <a:r>
              <a:rPr lang="en-US" sz="2400" b="1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Primary Metadata </a:t>
            </a: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Record</a:t>
            </a:r>
          </a:p>
        </p:txBody>
      </p:sp>
    </p:spTree>
    <p:extLst>
      <p:ext uri="{BB962C8B-B14F-4D97-AF65-F5344CB8AC3E}">
        <p14:creationId xmlns:p14="http://schemas.microsoft.com/office/powerpoint/2010/main" val="1004517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2046" y="857250"/>
            <a:ext cx="5081954" cy="300082"/>
          </a:xfrm>
          <a:prstGeom prst="rect">
            <a:avLst/>
          </a:prstGeom>
          <a:solidFill>
            <a:srgbClr val="5B9F9E">
              <a:alpha val="95000"/>
            </a:srgb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20969" y="1384789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756138" y="1495195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Proposal creation and submission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433396" y="173648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720969" y="2476039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56138" y="2724944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Award setup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69" y="3563396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756138" y="3812302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period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969" y="4650754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751738" y="4903136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closeout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433396" y="2801353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>
            <a:off x="3433396" y="388871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3437793" y="4941904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Down Arrow 24"/>
          <p:cNvSpPr/>
          <p:nvPr/>
        </p:nvSpPr>
        <p:spPr>
          <a:xfrm>
            <a:off x="1877156" y="2282609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wn Arrow 25"/>
          <p:cNvSpPr/>
          <p:nvPr/>
        </p:nvSpPr>
        <p:spPr>
          <a:xfrm>
            <a:off x="1872757" y="3374278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Down Arrow 26"/>
          <p:cNvSpPr/>
          <p:nvPr/>
        </p:nvSpPr>
        <p:spPr>
          <a:xfrm>
            <a:off x="1872757" y="4466284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4323617" y="2570188"/>
            <a:ext cx="4558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PI notified of requirements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Data Management Plan and/or Primary Metadata document sent to Library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Library creates records in Digital Commons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Duplicate record attached to </a:t>
            </a:r>
            <a:r>
              <a:rPr lang="en-US" sz="2400" dirty="0" err="1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Kuali</a:t>
            </a: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record</a:t>
            </a:r>
          </a:p>
        </p:txBody>
      </p:sp>
    </p:spTree>
    <p:extLst>
      <p:ext uri="{BB962C8B-B14F-4D97-AF65-F5344CB8AC3E}">
        <p14:creationId xmlns:p14="http://schemas.microsoft.com/office/powerpoint/2010/main" val="734053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72"/>
          <a:stretch/>
        </p:blipFill>
        <p:spPr>
          <a:xfrm>
            <a:off x="1169377" y="1067802"/>
            <a:ext cx="6858000" cy="3786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7" y="857250"/>
            <a:ext cx="6858000" cy="1354815"/>
          </a:xfrm>
          <a:prstGeom prst="rect">
            <a:avLst/>
          </a:prstGeom>
        </p:spPr>
      </p:pic>
      <p:pic>
        <p:nvPicPr>
          <p:cNvPr id="6" name="Content Placeholder 7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3"/>
          <a:stretch/>
        </p:blipFill>
        <p:spPr>
          <a:xfrm>
            <a:off x="1169377" y="5065295"/>
            <a:ext cx="6858000" cy="8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2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r="17837"/>
          <a:stretch/>
        </p:blipFill>
        <p:spPr>
          <a:xfrm>
            <a:off x="0" y="0"/>
            <a:ext cx="9144000" cy="693505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34256" y="1313808"/>
            <a:ext cx="807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256" y="616450"/>
            <a:ext cx="8075488" cy="56405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461596" y="1313807"/>
            <a:ext cx="822080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spc="-113">
                <a:ea typeface="Arial" charset="0"/>
                <a:cs typeface="Arial" charset="0"/>
              </a:rPr>
              <a:t>Background</a:t>
            </a:r>
            <a:endParaRPr lang="en-US" sz="4050" b="1" i="1" dirty="0"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2" name="Data Sharing and Management Snafu in 3 Short Acts (36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2539" y="2001049"/>
            <a:ext cx="6298920" cy="354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2046" y="857250"/>
            <a:ext cx="5081954" cy="300082"/>
          </a:xfrm>
          <a:prstGeom prst="rect">
            <a:avLst/>
          </a:prstGeom>
          <a:solidFill>
            <a:srgbClr val="5B9F9E">
              <a:alpha val="95000"/>
            </a:srgb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20969" y="1384789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756138" y="1495195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Proposal creation and submission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433396" y="173648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720969" y="2476039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56138" y="2724944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Award setup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69" y="3563396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756138" y="3812302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period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969" y="4650754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751738" y="4903136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closeout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433396" y="2801353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>
            <a:off x="3433396" y="388871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3437793" y="4941904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Down Arrow 24"/>
          <p:cNvSpPr/>
          <p:nvPr/>
        </p:nvSpPr>
        <p:spPr>
          <a:xfrm>
            <a:off x="1877156" y="2282609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wn Arrow 25"/>
          <p:cNvSpPr/>
          <p:nvPr/>
        </p:nvSpPr>
        <p:spPr>
          <a:xfrm>
            <a:off x="1872757" y="3374278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Down Arrow 26"/>
          <p:cNvSpPr/>
          <p:nvPr/>
        </p:nvSpPr>
        <p:spPr>
          <a:xfrm>
            <a:off x="1872757" y="4466284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4323617" y="3644108"/>
            <a:ext cx="4558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PI notified to update primary metadata record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Send updated plan to Library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Library verifies data, creates records</a:t>
            </a:r>
          </a:p>
        </p:txBody>
      </p:sp>
    </p:spTree>
    <p:extLst>
      <p:ext uri="{BB962C8B-B14F-4D97-AF65-F5344CB8AC3E}">
        <p14:creationId xmlns:p14="http://schemas.microsoft.com/office/powerpoint/2010/main" val="324314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72"/>
          <a:stretch/>
        </p:blipFill>
        <p:spPr>
          <a:xfrm>
            <a:off x="1169377" y="1067802"/>
            <a:ext cx="6858000" cy="3786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7" y="857250"/>
            <a:ext cx="6858000" cy="1354815"/>
          </a:xfrm>
          <a:prstGeom prst="rect">
            <a:avLst/>
          </a:prstGeom>
        </p:spPr>
      </p:pic>
      <p:pic>
        <p:nvPicPr>
          <p:cNvPr id="6" name="Content Placeholder 7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3"/>
          <a:stretch/>
        </p:blipFill>
        <p:spPr>
          <a:xfrm>
            <a:off x="1169377" y="5065295"/>
            <a:ext cx="6858000" cy="8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2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2046" y="857250"/>
            <a:ext cx="5081954" cy="300082"/>
          </a:xfrm>
          <a:prstGeom prst="rect">
            <a:avLst/>
          </a:prstGeom>
          <a:solidFill>
            <a:srgbClr val="5B9F9E">
              <a:alpha val="95000"/>
            </a:srgb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20969" y="1384788"/>
            <a:ext cx="2510199" cy="552879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756138" y="1495195"/>
            <a:ext cx="24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Proposal creation and submission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433396" y="173648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720969" y="2476039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756138" y="2724944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Award setup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69" y="3563396"/>
            <a:ext cx="2549770" cy="300082"/>
          </a:xfrm>
          <a:prstGeom prst="rect">
            <a:avLst/>
          </a:prstGeom>
          <a:solidFill>
            <a:srgbClr val="25807E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756138" y="3812302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period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969" y="4650754"/>
            <a:ext cx="2549770" cy="300082"/>
          </a:xfrm>
          <a:prstGeom prst="rect">
            <a:avLst/>
          </a:prstGeom>
          <a:solidFill>
            <a:srgbClr val="25807E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751738" y="4903136"/>
            <a:ext cx="24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Award closeout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433396" y="2801353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>
            <a:off x="3433396" y="3888711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>
            <a:off x="3437793" y="4941904"/>
            <a:ext cx="347297" cy="1934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Down Arrow 24"/>
          <p:cNvSpPr/>
          <p:nvPr/>
        </p:nvSpPr>
        <p:spPr>
          <a:xfrm>
            <a:off x="1877156" y="2282609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wn Arrow 25"/>
          <p:cNvSpPr/>
          <p:nvPr/>
        </p:nvSpPr>
        <p:spPr>
          <a:xfrm>
            <a:off x="1872757" y="3374278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Down Arrow 26"/>
          <p:cNvSpPr/>
          <p:nvPr/>
        </p:nvSpPr>
        <p:spPr>
          <a:xfrm>
            <a:off x="1872757" y="4466284"/>
            <a:ext cx="237392" cy="1357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4323617" y="4449996"/>
            <a:ext cx="455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PI notified, even after closeout, for two years until </a:t>
            </a:r>
            <a:r>
              <a:rPr lang="en-US" sz="240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all data deposited</a:t>
            </a:r>
            <a:endParaRPr lang="en-US" sz="2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33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Primary metadata document: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708352"/>
            <a:ext cx="2571750" cy="2901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75" b="1" dirty="0">
                <a:solidFill>
                  <a:srgbClr val="85B5A0"/>
                </a:solidFill>
              </a:rPr>
              <a:t>Sponsored Programs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Creates document from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Kuali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61947" y="2598127"/>
            <a:ext cx="0" cy="28926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457577" y="2708352"/>
            <a:ext cx="2571750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75" b="1" dirty="0">
                <a:solidFill>
                  <a:srgbClr val="85B5A0"/>
                </a:solidFill>
              </a:rPr>
              <a:t>PI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Updates document every year with publication and data deposit info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20584" y="2708352"/>
            <a:ext cx="2571750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75" b="1" dirty="0">
                <a:solidFill>
                  <a:srgbClr val="85B5A0"/>
                </a:solidFill>
              </a:rPr>
              <a:t>Library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Verifies data deposits and creates records in Digital Commons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224955" y="2589334"/>
            <a:ext cx="0" cy="28926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611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69052"/>
              </p:ext>
            </p:extLst>
          </p:nvPr>
        </p:nvGraphicFramePr>
        <p:xfrm>
          <a:off x="0" y="857250"/>
          <a:ext cx="9144000" cy="51435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634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9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86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Constant Data (from Kuali)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 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1st Author/Researcher listed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Jeff Broadbent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2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Title/Name assigned to grant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Characterizing Stress Responses of Industrial Strains of Bifidobacteria and Their Use for Extending the Survival of Bifidobacteria in Foods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Place where data originated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Logan, UT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Primary institution name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Utah State University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Project start and stop dates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u="none" strike="noStrike" dirty="0">
                          <a:effectLst/>
                        </a:rPr>
                        <a:t>Sep 1 2006-Aug 31, 2010</a:t>
                      </a:r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3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Granting Agency, grant award number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u="none" strike="noStrike" dirty="0">
                          <a:effectLst/>
                        </a:rPr>
                        <a:t>USDA 2006-35503-17194</a:t>
                      </a:r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82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Subject of research data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food products, bacteria, quality maintenance in soring and marketing food products, bifdobacterium, probiotic, stress response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0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Agency Progress and Final Report Location (URL)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 dirty="0">
                          <a:effectLst/>
                          <a:hlinkClick r:id="rId2"/>
                        </a:rPr>
                        <a:t>http://www.reeis.usda.gov/web/crisprojectpages/0206831-characterizing-stress-responses-of-industrial-strains-of-bifidobacteria-and-their-use-for-extending-the-survival-of-bifidobacteria-in-foods.html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Publications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 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55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Publication Citations (repeatable)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Oberg, T. S., Steele, J. L., Ingham, S. C., </a:t>
                      </a:r>
                      <a:r>
                        <a:rPr lang="en-US" sz="800" u="none" strike="noStrike" dirty="0" err="1">
                          <a:effectLst/>
                        </a:rPr>
                        <a:t>Smeianov</a:t>
                      </a:r>
                      <a:r>
                        <a:rPr lang="en-US" sz="800" u="none" strike="noStrike" dirty="0">
                          <a:effectLst/>
                        </a:rPr>
                        <a:t>, V. V., </a:t>
                      </a:r>
                      <a:r>
                        <a:rPr lang="en-US" sz="800" u="none" strike="noStrike" dirty="0" err="1">
                          <a:effectLst/>
                        </a:rPr>
                        <a:t>Briczinski</a:t>
                      </a:r>
                      <a:r>
                        <a:rPr lang="en-US" sz="800" u="none" strike="noStrike" dirty="0">
                          <a:effectLst/>
                        </a:rPr>
                        <a:t>, E. P., </a:t>
                      </a:r>
                      <a:r>
                        <a:rPr lang="en-US" sz="800" u="none" strike="noStrike" dirty="0" err="1">
                          <a:effectLst/>
                        </a:rPr>
                        <a:t>Abdalla</a:t>
                      </a:r>
                      <a:r>
                        <a:rPr lang="en-US" sz="800" u="none" strike="noStrike" dirty="0">
                          <a:effectLst/>
                        </a:rPr>
                        <a:t>, A., &amp; Broadbent, J. R. (2011). Intrinsic and inducible resistance to hydrogen peroxide in Bifidobacterium species. Journal of Industrial Microbiology &amp; Biotechnology, 38(12), 1947–1953. </a:t>
                      </a:r>
                      <a:r>
                        <a:rPr lang="en-US" sz="800" u="none" strike="noStrike" dirty="0">
                          <a:effectLst/>
                          <a:hlinkClick r:id="rId3"/>
                        </a:rPr>
                        <a:t>http://doi.org/10.1007/s10295-011-0983-y</a:t>
                      </a:r>
                      <a:endParaRPr lang="en-US" sz="800" u="none" strike="noStrike" dirty="0">
                        <a:effectLst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7325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u="none" strike="noStrike" dirty="0">
                          <a:effectLst/>
                        </a:rPr>
                        <a:t> 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Oberg, T. S., Ward, R. E., Steele, J. L., &amp; Broadbent, J. R. (2015). Transcriptome analysis of Bifidobacterium </a:t>
                      </a:r>
                      <a:r>
                        <a:rPr lang="en-US" sz="800" u="none" strike="noStrike" dirty="0" err="1">
                          <a:effectLst/>
                        </a:rPr>
                        <a:t>longum</a:t>
                      </a:r>
                      <a:r>
                        <a:rPr lang="en-US" sz="800" u="none" strike="noStrike" dirty="0">
                          <a:effectLst/>
                        </a:rPr>
                        <a:t> strains that show a differential response to hydrogen peroxide stress. Journal of Biotechnology, 212, 58–64. </a:t>
                      </a:r>
                      <a:r>
                        <a:rPr lang="en-US" sz="800" u="none" strike="noStrike" dirty="0">
                          <a:effectLst/>
                          <a:hlinkClick r:id="rId4"/>
                        </a:rPr>
                        <a:t>http://doi.org/10.1016/j.jbiotec.2015.06.405</a:t>
                      </a:r>
                      <a:endParaRPr lang="en-US" sz="800" u="none" strike="noStrike" dirty="0">
                        <a:effectLst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826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Data Deposits  (or Other Associated Data)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 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6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Title/Name assigned to data set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Expression data from Bifidobacterium </a:t>
                      </a:r>
                      <a:r>
                        <a:rPr lang="en-US" sz="800" u="none" strike="noStrike" dirty="0" err="1">
                          <a:effectLst/>
                        </a:rPr>
                        <a:t>longum</a:t>
                      </a:r>
                      <a:r>
                        <a:rPr lang="en-US" sz="800" u="none" strike="noStrike" dirty="0">
                          <a:effectLst/>
                        </a:rPr>
                        <a:t> strains exposed to hydrogen peroxide stress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82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Description (100 word limit)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Stress survival tactics in bacteria utilize the up- and down-regulation of stress response genes. In bacterial that lack classical stress response genes for oxidative stress, other</a:t>
                      </a:r>
                      <a:r>
                        <a:rPr lang="is-IS" sz="800" u="none" strike="noStrike" dirty="0">
                          <a:effectLst/>
                        </a:rPr>
                        <a:t>…</a:t>
                      </a:r>
                      <a:r>
                        <a:rPr lang="en-US" sz="800" u="none" strike="noStrike" dirty="0">
                          <a:effectLst/>
                        </a:rPr>
                        <a:t>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6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URL or DOI for location of dataset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>
                          <a:effectLst/>
                          <a:hlinkClick r:id="rId5"/>
                        </a:rPr>
                        <a:t>http://www.ncbi.nlm.nih.gov/geo/query/acc.cgi?acc=GSE44709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Year of publication/deposit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800" u="none" strike="noStrike">
                          <a:effectLst/>
                        </a:rPr>
                        <a:t>2013</a:t>
                      </a:r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48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File type (ex. </a:t>
                      </a:r>
                      <a:r>
                        <a:rPr lang="en-US" sz="800" u="none" strike="noStrike" dirty="0" err="1">
                          <a:effectLst/>
                        </a:rPr>
                        <a:t>Txt,XML,PDF</a:t>
                      </a:r>
                      <a:r>
                        <a:rPr lang="en-US" sz="800" u="none" strike="noStrike" dirty="0">
                          <a:effectLst/>
                        </a:rPr>
                        <a:t>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TXT, XML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Is a special program or software needed to access this data ? If yes what is it?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 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427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Link to associated Journal Article (repeatable)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sng" strike="noStrike" dirty="0">
                          <a:effectLst/>
                          <a:hlinkClick r:id="rId4"/>
                        </a:rPr>
                        <a:t>http://doi.org/10.1016/j.jbiotec.2015.06.405 </a:t>
                      </a:r>
                      <a:r>
                        <a:rPr lang="de-DE" sz="800" u="sng" strike="noStrike" baseline="0" dirty="0">
                          <a:effectLst/>
                        </a:rPr>
                        <a:t>            </a:t>
                      </a:r>
                      <a:endParaRPr lang="de-DE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312" marR="4312" marT="43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141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9958"/>
            <a:ext cx="6858000" cy="3946585"/>
          </a:xfrm>
        </p:spPr>
      </p:pic>
    </p:spTree>
    <p:extLst>
      <p:ext uri="{BB962C8B-B14F-4D97-AF65-F5344CB8AC3E}">
        <p14:creationId xmlns:p14="http://schemas.microsoft.com/office/powerpoint/2010/main" val="1050043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54" y="449873"/>
            <a:ext cx="6376583" cy="6030197"/>
          </a:xfrm>
        </p:spPr>
      </p:pic>
    </p:spTree>
    <p:extLst>
      <p:ext uri="{BB962C8B-B14F-4D97-AF65-F5344CB8AC3E}">
        <p14:creationId xmlns:p14="http://schemas.microsoft.com/office/powerpoint/2010/main" val="871077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585627"/>
            <a:ext cx="8075488" cy="56918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Metadata Timeline</a:t>
            </a:r>
            <a:endParaRPr lang="en-US" sz="405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14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What are the major challenges?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provide access without charge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Mandate is largely unfunded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“expiration date” for public access to data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Subject to audit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 consequences for non-compliance for the institution and PI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168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7398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Utah State University response: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708352"/>
            <a:ext cx="3635618" cy="2901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50" b="1" dirty="0">
                <a:solidFill>
                  <a:srgbClr val="85B5A0"/>
                </a:solidFill>
              </a:rPr>
              <a:t>Library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Services Coordinator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Metadata Specialist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572000" y="2589334"/>
            <a:ext cx="0" cy="28926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892919" y="2713068"/>
            <a:ext cx="3556489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50" b="1" dirty="0">
                <a:solidFill>
                  <a:srgbClr val="85B5A0"/>
                </a:solidFill>
              </a:rPr>
              <a:t>RGS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Associate VPR</a:t>
            </a:r>
          </a:p>
          <a:p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Development Director</a:t>
            </a:r>
          </a:p>
          <a:p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Sponsored Programs Director</a:t>
            </a:r>
          </a:p>
          <a:p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Programmer</a:t>
            </a:r>
          </a:p>
        </p:txBody>
      </p:sp>
    </p:spTree>
    <p:extLst>
      <p:ext uri="{BB962C8B-B14F-4D97-AF65-F5344CB8AC3E}">
        <p14:creationId xmlns:p14="http://schemas.microsoft.com/office/powerpoint/2010/main" val="153782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25807E"/>
                </a:solidFill>
              </a:rPr>
              <a:t>“Open Access” Conversation Begins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2109" y="2855277"/>
            <a:ext cx="3738186" cy="1134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Frutiger LT Std 55 Roman" charset="0"/>
                <a:ea typeface="Frutiger LT Std 55 Roman" charset="0"/>
                <a:cs typeface="Frutiger LT Std 55 Roman" charset="0"/>
              </a:rPr>
              <a:t>Office of Science and Technology Memorandum </a:t>
            </a:r>
          </a:p>
          <a:p>
            <a:pPr marL="0" indent="0" algn="ctr">
              <a:buNone/>
            </a:pPr>
            <a:r>
              <a:rPr lang="en-US" sz="1500" i="1" dirty="0">
                <a:latin typeface="Frutiger LT Std 46 Light" charset="0"/>
                <a:ea typeface="Frutiger LT Std 46 Light" charset="0"/>
                <a:cs typeface="Frutiger LT Std 46 Light" charset="0"/>
              </a:rPr>
              <a:t>February 22, 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11" y="3901042"/>
            <a:ext cx="1537583" cy="154120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28650" y="3742965"/>
            <a:ext cx="2925106" cy="0"/>
          </a:xfrm>
          <a:prstGeom prst="line">
            <a:avLst/>
          </a:prstGeom>
          <a:ln w="127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226313" y="2907848"/>
            <a:ext cx="4850780" cy="22537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/>
              <a:t>Digitally formatted scientific data should be stored and publicly accessible to search, retrieve, and analyze.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58078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Oh good, more compliance rules</a:t>
            </a:r>
            <a:r>
              <a:rPr lang="is-IS" dirty="0">
                <a:solidFill>
                  <a:srgbClr val="25807E"/>
                </a:solidFill>
              </a:rPr>
              <a:t>…</a:t>
            </a:r>
            <a:endParaRPr lang="en-US" dirty="0">
              <a:solidFill>
                <a:srgbClr val="25807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708352"/>
            <a:ext cx="2571750" cy="2901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75" b="1" dirty="0">
                <a:solidFill>
                  <a:srgbClr val="85B5A0"/>
                </a:solidFill>
              </a:rPr>
              <a:t>DMP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Sets the contract for contract with federal sponsor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61947" y="2598127"/>
            <a:ext cx="0" cy="28926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457577" y="2725936"/>
            <a:ext cx="2571750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75" b="1" dirty="0">
                <a:solidFill>
                  <a:srgbClr val="85B5A0"/>
                </a:solidFill>
              </a:rPr>
              <a:t>Digital Commons Record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roadmap for public access and protects USU and you in case of audit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20584" y="2708352"/>
            <a:ext cx="2571750" cy="2901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75" b="1" dirty="0">
                <a:solidFill>
                  <a:srgbClr val="85B5A0"/>
                </a:solidFill>
              </a:rPr>
              <a:t>Data Archiving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Creates public access and can be done in USU’s institutional repository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224955" y="2589334"/>
            <a:ext cx="0" cy="28926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759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493160"/>
            <a:ext cx="8075488" cy="59076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Data Management Plans</a:t>
            </a:r>
            <a:endParaRPr lang="en-US" sz="405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68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Directly from NSF”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3" y="2606919"/>
            <a:ext cx="5620481" cy="290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proposal without a good DMP was placed in the ”no further consideration” pile immediately.</a:t>
            </a:r>
          </a:p>
        </p:txBody>
      </p:sp>
    </p:spTree>
    <p:extLst>
      <p:ext uri="{BB962C8B-B14F-4D97-AF65-F5344CB8AC3E}">
        <p14:creationId xmlns:p14="http://schemas.microsoft.com/office/powerpoint/2010/main" val="557811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Essential elements of a DMP: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606919"/>
            <a:ext cx="7420707" cy="29014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Types of data produced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and metadata standards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Policies for access and sharing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Policies for reuse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Plans for archiving and preservation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Roles and responsibilities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66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Digital data: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572" y="2589334"/>
            <a:ext cx="7420707" cy="1204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Commons -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http://digitalcommons.usu.edu/datasets/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09457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25807E"/>
                </a:solidFill>
              </a:rPr>
              <a:t>Online data repository: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04572" y="3969729"/>
            <a:ext cx="7420707" cy="120454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GenBank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https://www.ncbi.nlm.nih.gov/genbank/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NOAA data -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http://www.ncdc.noaa.gov/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USGS data -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http://data.usgs.gov/datacatalog/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71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3"/>
            <a:ext cx="6858000" cy="1038398"/>
          </a:xfrm>
        </p:spPr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GrTS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355"/>
            <a:ext cx="6858000" cy="1878245"/>
          </a:xfrm>
        </p:spPr>
        <p:txBody>
          <a:bodyPr/>
          <a:lstStyle/>
          <a:p>
            <a:r>
              <a:rPr lang="en-US" dirty="0"/>
              <a:t>How can I improve my </a:t>
            </a:r>
            <a:r>
              <a:rPr lang="en-US"/>
              <a:t>teaching techniques?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723"/>
          <a:stretch/>
        </p:blipFill>
        <p:spPr>
          <a:xfrm>
            <a:off x="-1524001" y="-3853"/>
            <a:ext cx="12198849" cy="686185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34256" y="493160"/>
            <a:ext cx="8075488" cy="5794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52400">
              <a:schemeClr val="bg1"/>
            </a:glow>
          </a:effectLst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61596" y="2437608"/>
            <a:ext cx="82208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50" b="1" spc="-113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Background</a:t>
            </a:r>
            <a:endParaRPr lang="en-US" sz="405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672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5807E"/>
                </a:solidFill>
              </a:rPr>
              <a:t>“Open Access” Conversation Begins: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569" y="2809142"/>
            <a:ext cx="5389685" cy="2630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Digitally formatted scientific data should be stored and publicly accessible to search, retrieve, and analyze.</a:t>
            </a:r>
          </a:p>
        </p:txBody>
      </p:sp>
    </p:spTree>
    <p:extLst>
      <p:ext uri="{BB962C8B-B14F-4D97-AF65-F5344CB8AC3E}">
        <p14:creationId xmlns:p14="http://schemas.microsoft.com/office/powerpoint/2010/main" val="48290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Why open access?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53244"/>
              </p:ext>
            </p:extLst>
          </p:nvPr>
        </p:nvGraphicFramePr>
        <p:xfrm>
          <a:off x="1529576" y="2728081"/>
          <a:ext cx="6096000" cy="151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13565"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  <a:p>
                      <a:pPr algn="ctr"/>
                      <a:r>
                        <a:rPr lang="en-US" sz="2400" b="0" dirty="0"/>
                        <a:t>Publically Funded</a:t>
                      </a:r>
                    </a:p>
                  </a:txBody>
                  <a:tcPr marL="68580" marR="68580" marT="34290" marB="34290">
                    <a:solidFill>
                      <a:srgbClr val="0091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  <a:p>
                      <a:pPr algn="ctr"/>
                      <a:r>
                        <a:rPr lang="en-US" sz="2400" b="0" dirty="0"/>
                        <a:t>Additional Analyses</a:t>
                      </a:r>
                    </a:p>
                  </a:txBody>
                  <a:tcPr marL="68580" marR="68580" marT="34290" marB="34290">
                    <a:solidFill>
                      <a:srgbClr val="0091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  <a:p>
                      <a:pPr algn="ctr"/>
                      <a:r>
                        <a:rPr lang="en-US" sz="2400" b="0" dirty="0"/>
                        <a:t>Increased Impact</a:t>
                      </a:r>
                    </a:p>
                  </a:txBody>
                  <a:tcPr marL="68580" marR="68580" marT="34290" marB="34290">
                    <a:solidFill>
                      <a:srgbClr val="0091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6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0" y="0"/>
            <a:ext cx="9144000" cy="135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180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25807E"/>
                </a:solidFill>
              </a:rPr>
              <a:t>Who must comply?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103" y="2809143"/>
            <a:ext cx="5631151" cy="12540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agencies with more than $100M in R&amp;D expenditures must draft policy.</a:t>
            </a:r>
          </a:p>
        </p:txBody>
      </p:sp>
    </p:spTree>
    <p:extLst>
      <p:ext uri="{BB962C8B-B14F-4D97-AF65-F5344CB8AC3E}">
        <p14:creationId xmlns:p14="http://schemas.microsoft.com/office/powerpoint/2010/main" val="136680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>
          <a:xfrm>
            <a:off x="11213" y="0"/>
            <a:ext cx="9144000" cy="1354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8564" r="5565"/>
          <a:stretch/>
        </p:blipFill>
        <p:spPr>
          <a:xfrm>
            <a:off x="0" y="1534258"/>
            <a:ext cx="5079381" cy="3508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10887" r="12256" b="10169"/>
          <a:stretch/>
        </p:blipFill>
        <p:spPr>
          <a:xfrm>
            <a:off x="1742378" y="4330138"/>
            <a:ext cx="5157440" cy="2626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8781" r="5714" b="44282"/>
          <a:stretch/>
        </p:blipFill>
        <p:spPr>
          <a:xfrm>
            <a:off x="2799896" y="1915899"/>
            <a:ext cx="6740912" cy="24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06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4357</TotalTime>
  <Words>1941</Words>
  <Application>Microsoft Macintosh PowerPoint</Application>
  <PresentationFormat>On-screen Show (4:3)</PresentationFormat>
  <Paragraphs>434</Paragraphs>
  <Slides>66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Avenir Light</vt:lpstr>
      <vt:lpstr>Calibri</vt:lpstr>
      <vt:lpstr>Calibri Light</vt:lpstr>
      <vt:lpstr>Century Gothic</vt:lpstr>
      <vt:lpstr>Frutiger LT Std 45 Light</vt:lpstr>
      <vt:lpstr>Frutiger LT Std 46 Light</vt:lpstr>
      <vt:lpstr>Frutiger LT Std 55 Roman</vt:lpstr>
      <vt:lpstr>Frutiger LT Std 57 Condensed</vt:lpstr>
      <vt:lpstr>Ubuntu</vt:lpstr>
      <vt:lpstr>Wingdings</vt:lpstr>
      <vt:lpstr>Wingdings 2</vt:lpstr>
      <vt:lpstr>Arial</vt:lpstr>
      <vt:lpstr>Office Theme</vt:lpstr>
      <vt:lpstr>Welcome to GrTS</vt:lpstr>
      <vt:lpstr>Coming up:</vt:lpstr>
      <vt:lpstr>Today:</vt:lpstr>
      <vt:lpstr>Today:</vt:lpstr>
      <vt:lpstr>PowerPoint Presentation</vt:lpstr>
      <vt:lpstr>“Open Access” Conversation Begins</vt:lpstr>
      <vt:lpstr>Why open access?</vt:lpstr>
      <vt:lpstr>Who must comply?</vt:lpstr>
      <vt:lpstr>PowerPoint Presentation</vt:lpstr>
      <vt:lpstr>What are digital data NOT?</vt:lpstr>
      <vt:lpstr>What are digital data?</vt:lpstr>
      <vt:lpstr>Welcome to GrTS</vt:lpstr>
      <vt:lpstr>Data collection:</vt:lpstr>
      <vt:lpstr>Data formats:</vt:lpstr>
      <vt:lpstr>Data file names:</vt:lpstr>
      <vt:lpstr>Data storage:</vt:lpstr>
      <vt:lpstr>Data storage:</vt:lpstr>
      <vt:lpstr>Welcome to GrTS</vt:lpstr>
      <vt:lpstr>PowerPoint Presentation</vt:lpstr>
      <vt:lpstr>Metadata:</vt:lpstr>
      <vt:lpstr>Why create metadata?</vt:lpstr>
      <vt:lpstr>Metadata is created for others…</vt:lpstr>
      <vt:lpstr>PowerPoint Presentation</vt:lpstr>
      <vt:lpstr>Answer these questions:</vt:lpstr>
      <vt:lpstr>Tips and best practices:</vt:lpstr>
      <vt:lpstr>Tips and best practices:</vt:lpstr>
      <vt:lpstr>Example:</vt:lpstr>
      <vt:lpstr>Disciplinary Metadata:</vt:lpstr>
      <vt:lpstr>Welcome to GrTS</vt:lpstr>
      <vt:lpstr>Why share data?</vt:lpstr>
      <vt:lpstr>Considerations: Data and metadata standards</vt:lpstr>
      <vt:lpstr>Considerations: Accessibility</vt:lpstr>
      <vt:lpstr>Considerations: Reuse</vt:lpstr>
      <vt:lpstr>Considerations: Archiving and preservation</vt:lpstr>
      <vt:lpstr>In summary:</vt:lpstr>
      <vt:lpstr>Coming up:</vt:lpstr>
      <vt:lpstr>Welcome to GrTS</vt:lpstr>
      <vt:lpstr>Metadata Standards:</vt:lpstr>
      <vt:lpstr>Metadata Standards:</vt:lpstr>
      <vt:lpstr>Hendricks</vt:lpstr>
      <vt:lpstr>PowerPoint Presentation</vt:lpstr>
      <vt:lpstr>PowerPoint Presentation</vt:lpstr>
      <vt:lpstr>Resources to help write a DMP:</vt:lpstr>
      <vt:lpstr>Plan ahead:</vt:lpstr>
      <vt:lpstr>Welcome to GrTS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metadata document:</vt:lpstr>
      <vt:lpstr>PowerPoint Presentation</vt:lpstr>
      <vt:lpstr>PowerPoint Presentation</vt:lpstr>
      <vt:lpstr>PowerPoint Presentation</vt:lpstr>
      <vt:lpstr>Welcome to GrTS</vt:lpstr>
      <vt:lpstr>What are the major challenges?</vt:lpstr>
      <vt:lpstr>Utah State University response:</vt:lpstr>
      <vt:lpstr>Oh good, more compliance rules…</vt:lpstr>
      <vt:lpstr>Welcome to GrTS</vt:lpstr>
      <vt:lpstr>Directly from NSF”</vt:lpstr>
      <vt:lpstr>Essential elements of a DMP:</vt:lpstr>
      <vt:lpstr>Digital data:</vt:lpstr>
      <vt:lpstr>Welcome to GrTS</vt:lpstr>
      <vt:lpstr>“Open Access” Conversation Begins: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99</cp:revision>
  <cp:lastPrinted>2016-10-19T17:02:28Z</cp:lastPrinted>
  <dcterms:created xsi:type="dcterms:W3CDTF">2016-09-19T21:10:18Z</dcterms:created>
  <dcterms:modified xsi:type="dcterms:W3CDTF">2016-10-19T17:26:12Z</dcterms:modified>
</cp:coreProperties>
</file>